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4"/>
  </p:notesMasterIdLst>
  <p:sldIdLst>
    <p:sldId id="256" r:id="rId2"/>
    <p:sldId id="498" r:id="rId3"/>
    <p:sldId id="609" r:id="rId4"/>
    <p:sldId id="620" r:id="rId5"/>
    <p:sldId id="318" r:id="rId6"/>
    <p:sldId id="323" r:id="rId7"/>
    <p:sldId id="458" r:id="rId8"/>
    <p:sldId id="528" r:id="rId9"/>
    <p:sldId id="610" r:id="rId10"/>
    <p:sldId id="519" r:id="rId11"/>
    <p:sldId id="474" r:id="rId12"/>
    <p:sldId id="520" r:id="rId13"/>
    <p:sldId id="473" r:id="rId14"/>
    <p:sldId id="611" r:id="rId15"/>
    <p:sldId id="424" r:id="rId16"/>
    <p:sldId id="568" r:id="rId17"/>
    <p:sldId id="514" r:id="rId18"/>
    <p:sldId id="613" r:id="rId19"/>
    <p:sldId id="549" r:id="rId20"/>
    <p:sldId id="550" r:id="rId21"/>
    <p:sldId id="551" r:id="rId22"/>
    <p:sldId id="552" r:id="rId23"/>
    <p:sldId id="553" r:id="rId24"/>
    <p:sldId id="554" r:id="rId25"/>
    <p:sldId id="555" r:id="rId26"/>
    <p:sldId id="556" r:id="rId27"/>
    <p:sldId id="557" r:id="rId28"/>
    <p:sldId id="559" r:id="rId29"/>
    <p:sldId id="560" r:id="rId30"/>
    <p:sldId id="562" r:id="rId31"/>
    <p:sldId id="517" r:id="rId32"/>
    <p:sldId id="567" r:id="rId33"/>
    <p:sldId id="614" r:id="rId34"/>
    <p:sldId id="532" r:id="rId35"/>
    <p:sldId id="566" r:id="rId36"/>
    <p:sldId id="615" r:id="rId37"/>
    <p:sldId id="572" r:id="rId38"/>
    <p:sldId id="616" r:id="rId39"/>
    <p:sldId id="596" r:id="rId40"/>
    <p:sldId id="618" r:id="rId41"/>
    <p:sldId id="598" r:id="rId42"/>
    <p:sldId id="599" r:id="rId43"/>
    <p:sldId id="600" r:id="rId44"/>
    <p:sldId id="619" r:id="rId45"/>
    <p:sldId id="608" r:id="rId46"/>
    <p:sldId id="622" r:id="rId47"/>
    <p:sldId id="623" r:id="rId48"/>
    <p:sldId id="621" r:id="rId49"/>
    <p:sldId id="570" r:id="rId50"/>
    <p:sldId id="563" r:id="rId51"/>
    <p:sldId id="536" r:id="rId52"/>
    <p:sldId id="533" r:id="rId53"/>
    <p:sldId id="537" r:id="rId54"/>
    <p:sldId id="539" r:id="rId55"/>
    <p:sldId id="541" r:id="rId56"/>
    <p:sldId id="540" r:id="rId57"/>
    <p:sldId id="542" r:id="rId58"/>
    <p:sldId id="543" r:id="rId59"/>
    <p:sldId id="544" r:id="rId60"/>
    <p:sldId id="545" r:id="rId61"/>
    <p:sldId id="538" r:id="rId62"/>
    <p:sldId id="564" r:id="rId63"/>
    <p:sldId id="565" r:id="rId64"/>
    <p:sldId id="546" r:id="rId65"/>
    <p:sldId id="500" r:id="rId66"/>
    <p:sldId id="601" r:id="rId67"/>
    <p:sldId id="547" r:id="rId68"/>
    <p:sldId id="502" r:id="rId69"/>
    <p:sldId id="602" r:id="rId70"/>
    <p:sldId id="310" r:id="rId71"/>
    <p:sldId id="503" r:id="rId72"/>
    <p:sldId id="594" r:id="rId73"/>
    <p:sldId id="595" r:id="rId74"/>
    <p:sldId id="573" r:id="rId75"/>
    <p:sldId id="574" r:id="rId76"/>
    <p:sldId id="575" r:id="rId77"/>
    <p:sldId id="603" r:id="rId78"/>
    <p:sldId id="527" r:id="rId79"/>
    <p:sldId id="604" r:id="rId80"/>
    <p:sldId id="571" r:id="rId81"/>
    <p:sldId id="311" r:id="rId82"/>
    <p:sldId id="312" r:id="rId83"/>
    <p:sldId id="406" r:id="rId84"/>
    <p:sldId id="605" r:id="rId85"/>
    <p:sldId id="579" r:id="rId86"/>
    <p:sldId id="577" r:id="rId87"/>
    <p:sldId id="578" r:id="rId88"/>
    <p:sldId id="582" r:id="rId89"/>
    <p:sldId id="583" r:id="rId90"/>
    <p:sldId id="585" r:id="rId91"/>
    <p:sldId id="586" r:id="rId92"/>
    <p:sldId id="587" r:id="rId93"/>
    <p:sldId id="580" r:id="rId94"/>
    <p:sldId id="581" r:id="rId95"/>
    <p:sldId id="606" r:id="rId96"/>
    <p:sldId id="588" r:id="rId97"/>
    <p:sldId id="589" r:id="rId98"/>
    <p:sldId id="591" r:id="rId99"/>
    <p:sldId id="590" r:id="rId100"/>
    <p:sldId id="331" r:id="rId101"/>
    <p:sldId id="592" r:id="rId102"/>
    <p:sldId id="264" r:id="rId103"/>
    <p:sldId id="265" r:id="rId104"/>
    <p:sldId id="266" r:id="rId105"/>
    <p:sldId id="267" r:id="rId106"/>
    <p:sldId id="593" r:id="rId107"/>
    <p:sldId id="511" r:id="rId108"/>
    <p:sldId id="512" r:id="rId109"/>
    <p:sldId id="513" r:id="rId110"/>
    <p:sldId id="268" r:id="rId111"/>
    <p:sldId id="269" r:id="rId112"/>
    <p:sldId id="270" r:id="rId113"/>
    <p:sldId id="271" r:id="rId114"/>
    <p:sldId id="272" r:id="rId115"/>
    <p:sldId id="273" r:id="rId116"/>
    <p:sldId id="274" r:id="rId117"/>
    <p:sldId id="607" r:id="rId118"/>
    <p:sldId id="597" r:id="rId119"/>
    <p:sldId id="531" r:id="rId120"/>
    <p:sldId id="469" r:id="rId121"/>
    <p:sldId id="463" r:id="rId122"/>
    <p:sldId id="408" r:id="rId1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5"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4D110A"/>
    <a:srgbClr val="8064A2"/>
    <a:srgbClr val="4F81BE"/>
    <a:srgbClr val="BBD8FF"/>
    <a:srgbClr val="009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chemeClr val="accent4">
            <a:lumMod val="75000"/>
          </a:schemeClr>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5_2" csCatId="accent5" phldr="1"/>
      <dgm:spPr/>
    </dgm:pt>
    <dgm:pt modelId="{BB4C69D5-F74A-DE42-A4A9-9743A043B897}">
      <dgm:prSet phldrT="[Text]" custT="1"/>
      <dgm:spPr/>
      <dgm:t>
        <a:bodyPr/>
        <a:lstStyle/>
        <a:p>
          <a:r>
            <a:rPr lang="en-US" sz="1400" dirty="0"/>
            <a:t>Define (equity)</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custT="1"/>
      <dgm:spPr/>
      <dgm:t>
        <a:bodyPr/>
        <a:lstStyle/>
        <a:p>
          <a:endParaRPr lang="en-US" sz="1100"/>
        </a:p>
      </dgm:t>
    </dgm:pt>
    <dgm:pt modelId="{CBA922D8-5A20-0B47-B379-00EAF02AFB79}">
      <dgm:prSet phldrT="[Text]" custT="1"/>
      <dgm:spPr/>
      <dgm:t>
        <a:bodyPr/>
        <a:lstStyle/>
        <a:p>
          <a:r>
            <a:rPr lang="en-US" sz="1400" dirty="0"/>
            <a:t>Understand </a:t>
          </a:r>
        </a:p>
        <a:p>
          <a:r>
            <a:rPr lang="en-US" sz="1400" dirty="0"/>
            <a:t>(root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custT="1"/>
      <dgm:spPr/>
      <dgm:t>
        <a:bodyPr/>
        <a:lstStyle/>
        <a:p>
          <a:endParaRPr lang="en-US" sz="1100"/>
        </a:p>
      </dgm:t>
    </dgm:pt>
    <dgm:pt modelId="{B191545B-C2EF-D549-93F3-60F7B477C592}">
      <dgm:prSet phldrT="[Text]" custT="1"/>
      <dgm:spPr/>
      <dgm:t>
        <a:bodyPr/>
        <a:lstStyle/>
        <a:p>
          <a:r>
            <a:rPr lang="en-US" sz="1400" dirty="0"/>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custT="1"/>
      <dgm:spPr/>
      <dgm:t>
        <a:bodyPr/>
        <a:lstStyle/>
        <a:p>
          <a:endParaRPr lang="en-US" sz="1100"/>
        </a:p>
      </dgm:t>
    </dgm:pt>
    <dgm:pt modelId="{9B490C4E-018E-4E4C-9123-6DEC25A017B8}">
      <dgm:prSet phldrT="[Text]" custT="1"/>
      <dgm:spPr/>
      <dgm:t>
        <a:bodyPr/>
        <a:lstStyle/>
        <a:p>
          <a:r>
            <a:rPr lang="en-US" sz="1400" dirty="0"/>
            <a:t>Measure/</a:t>
          </a:r>
          <a:br>
            <a:rPr lang="en-US" sz="1400" dirty="0"/>
          </a:br>
          <a:r>
            <a:rPr lang="en-US" sz="1400"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custT="1"/>
      <dgm:spPr/>
      <dgm:t>
        <a:bodyPr/>
        <a:lstStyle/>
        <a:p>
          <a:endParaRPr lang="en-US" sz="1100"/>
        </a:p>
      </dgm:t>
    </dgm:pt>
    <dgm:pt modelId="{F987D459-6E09-684C-8F26-50EC6B3426A1}">
      <dgm:prSet phldrT="[Text]" custT="1"/>
      <dgm:spPr/>
      <dgm:t>
        <a:bodyPr/>
        <a:lstStyle/>
        <a:p>
          <a:r>
            <a:rPr lang="en-US" sz="1400" dirty="0"/>
            <a:t>Mitigate </a:t>
          </a:r>
        </a:p>
        <a:p>
          <a:r>
            <a:rPr lang="en-US" sz="1400"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custT="1"/>
      <dgm:spPr/>
      <dgm:t>
        <a:bodyPr/>
        <a:lstStyle/>
        <a:p>
          <a:endParaRPr lang="en-US" sz="1100"/>
        </a:p>
      </dgm:t>
    </dgm:pt>
    <dgm:pt modelId="{9DD172E8-7491-784E-A583-359EB46D415E}">
      <dgm:prSet phldrT="[Text]" custT="1"/>
      <dgm:spPr/>
      <dgm:t>
        <a:bodyPr/>
        <a:lstStyle/>
        <a:p>
          <a:r>
            <a:rPr lang="en-US" sz="1400" dirty="0"/>
            <a:t>Monitor/</a:t>
          </a:r>
        </a:p>
        <a:p>
          <a:r>
            <a:rPr lang="en-US" sz="1400"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sz="3200"/>
        </a:p>
      </dgm:t>
    </dgm:pt>
    <dgm:pt modelId="{7BBE13E3-E421-4145-AB70-B96F650DFBB6}" type="pres">
      <dgm:prSet presAssocID="{4BCC87F2-31DE-084A-96EF-66EA745718C1}" presName="Name0" presStyleCnt="0">
        <dgm:presLayoutVars>
          <dgm:dir/>
          <dgm:resizeHandles val="exact"/>
        </dgm:presLayoutVars>
      </dgm:prSet>
      <dgm:spPr/>
    </dgm:pt>
    <dgm:pt modelId="{F8B96D9C-2BA0-EF4A-A583-8168629764AC}" type="pres">
      <dgm:prSet presAssocID="{BB4C69D5-F74A-DE42-A4A9-9743A043B897}" presName="node" presStyleLbl="node1" presStyleIdx="0" presStyleCnt="6" custLinFactNeighborX="16792" custLinFactNeighborY="1399">
        <dgm:presLayoutVars>
          <dgm:bulletEnabled val="1"/>
        </dgm:presLayoutVars>
      </dgm:prSet>
      <dgm:spPr/>
    </dgm:pt>
    <dgm:pt modelId="{B92F8C7D-3B01-B44D-B38A-500A1C155DB2}" type="pres">
      <dgm:prSet presAssocID="{B2CAD2C6-08C9-DA49-8168-CBE4E2AFD68C}" presName="sibTrans" presStyleLbl="sibTrans2D1" presStyleIdx="0" presStyleCnt="5"/>
      <dgm:spPr/>
    </dgm:pt>
    <dgm:pt modelId="{C559950D-B5ED-2148-ADF2-0269020A7764}" type="pres">
      <dgm:prSet presAssocID="{B2CAD2C6-08C9-DA49-8168-CBE4E2AFD68C}" presName="connectorText" presStyleLbl="sibTrans2D1" presStyleIdx="0" presStyleCnt="5"/>
      <dgm:spPr/>
    </dgm:pt>
    <dgm:pt modelId="{CDA4F1D8-3380-6543-8E3A-3CF88CC10825}" type="pres">
      <dgm:prSet presAssocID="{9B490C4E-018E-4E4C-9123-6DEC25A017B8}" presName="node" presStyleLbl="node1" presStyleIdx="1" presStyleCnt="6">
        <dgm:presLayoutVars>
          <dgm:bulletEnabled val="1"/>
        </dgm:presLayoutVars>
      </dgm:prSet>
      <dgm:spPr/>
    </dgm:pt>
    <dgm:pt modelId="{9C732234-CA65-024C-9B34-A5696972D5D3}" type="pres">
      <dgm:prSet presAssocID="{360C0EBC-C8A7-7D48-BB21-C963F33A394E}" presName="sibTrans" presStyleLbl="sibTrans2D1" presStyleIdx="1" presStyleCnt="5"/>
      <dgm:spPr/>
    </dgm:pt>
    <dgm:pt modelId="{6B30B996-9D1E-7B4E-AA9E-A29DE67AC157}" type="pres">
      <dgm:prSet presAssocID="{360C0EBC-C8A7-7D48-BB21-C963F33A394E}" presName="connectorText" presStyleLbl="sibTrans2D1" presStyleIdx="1" presStyleCnt="5"/>
      <dgm:spPr/>
    </dgm:pt>
    <dgm:pt modelId="{C3C6B027-E303-7C4C-897C-237EA8D18A0E}" type="pres">
      <dgm:prSet presAssocID="{CBA922D8-5A20-0B47-B379-00EAF02AFB79}" presName="node" presStyleLbl="node1" presStyleIdx="2" presStyleCnt="6" custLinFactNeighborX="18557" custLinFactNeighborY="1375">
        <dgm:presLayoutVars>
          <dgm:bulletEnabled val="1"/>
        </dgm:presLayoutVars>
      </dgm:prSet>
      <dgm:spPr/>
    </dgm:pt>
    <dgm:pt modelId="{DE6DD485-BFDA-6E4E-8BCF-22F24DF6D589}" type="pres">
      <dgm:prSet presAssocID="{C4374117-257B-564E-A016-889E968E4EC5}" presName="sibTrans" presStyleLbl="sibTrans2D1" presStyleIdx="2" presStyleCnt="5"/>
      <dgm:spPr/>
    </dgm:pt>
    <dgm:pt modelId="{8A5292E6-0228-3B4A-B7C6-70E8ADB6BD97}" type="pres">
      <dgm:prSet presAssocID="{C4374117-257B-564E-A016-889E968E4EC5}" presName="connectorText" presStyleLbl="sibTrans2D1" presStyleIdx="2" presStyleCnt="5"/>
      <dgm:spPr/>
    </dgm:pt>
    <dgm:pt modelId="{60E37508-6411-604B-8DBA-760B81F0E2D3}" type="pres">
      <dgm:prSet presAssocID="{B191545B-C2EF-D549-93F3-60F7B477C592}" presName="node" presStyleLbl="node1" presStyleIdx="3" presStyleCnt="6">
        <dgm:presLayoutVars>
          <dgm:bulletEnabled val="1"/>
        </dgm:presLayoutVars>
      </dgm:prSet>
      <dgm:spPr/>
    </dgm:pt>
    <dgm:pt modelId="{3D59C0F9-B08D-E944-A836-3BF05BE248DD}" type="pres">
      <dgm:prSet presAssocID="{5EDFFF77-F75C-4448-A469-F6EEE870B8CB}" presName="sibTrans" presStyleLbl="sibTrans2D1" presStyleIdx="3" presStyleCnt="5"/>
      <dgm:spPr/>
    </dgm:pt>
    <dgm:pt modelId="{243E18DB-5223-D841-8D8E-48DEF744B7F7}" type="pres">
      <dgm:prSet presAssocID="{5EDFFF77-F75C-4448-A469-F6EEE870B8CB}" presName="connectorText" presStyleLbl="sibTrans2D1" presStyleIdx="3" presStyleCnt="5"/>
      <dgm:spPr/>
    </dgm:pt>
    <dgm:pt modelId="{3F4BD0A4-DF20-BE49-91A2-FD204F4CE189}" type="pres">
      <dgm:prSet presAssocID="{F987D459-6E09-684C-8F26-50EC6B3426A1}" presName="node" presStyleLbl="node1" presStyleIdx="4" presStyleCnt="6">
        <dgm:presLayoutVars>
          <dgm:bulletEnabled val="1"/>
        </dgm:presLayoutVars>
      </dgm:prSet>
      <dgm:spPr/>
    </dgm:pt>
    <dgm:pt modelId="{64528E2D-03DA-6D44-8083-2092EAD3F91F}" type="pres">
      <dgm:prSet presAssocID="{13F84776-5A3C-EF45-962B-D4DCFC349173}" presName="sibTrans" presStyleLbl="sibTrans2D1" presStyleIdx="4" presStyleCnt="5"/>
      <dgm:spPr/>
    </dgm:pt>
    <dgm:pt modelId="{36083158-371E-E140-A4C2-00E672126AB7}" type="pres">
      <dgm:prSet presAssocID="{13F84776-5A3C-EF45-962B-D4DCFC349173}" presName="connectorText" presStyleLbl="sibTrans2D1" presStyleIdx="4" presStyleCnt="5"/>
      <dgm:spPr/>
    </dgm:pt>
    <dgm:pt modelId="{20A0D0ED-3A87-0F4E-BC1E-2CDFA0CDB7AB}" type="pres">
      <dgm:prSet presAssocID="{9DD172E8-7491-784E-A583-359EB46D415E}" presName="node" presStyleLbl="node1" presStyleIdx="5" presStyleCnt="6">
        <dgm:presLayoutVars>
          <dgm:bulletEnabled val="1"/>
        </dgm:presLayoutVars>
      </dgm:prSet>
      <dgm:spPr/>
    </dgm:pt>
  </dgm:ptLst>
  <dgm:cxnLst>
    <dgm:cxn modelId="{2D109605-FAFD-9D4B-A0EF-6814E6EB63F6}" type="presOf" srcId="{9DD172E8-7491-784E-A583-359EB46D415E}" destId="{20A0D0ED-3A87-0F4E-BC1E-2CDFA0CDB7AB}"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942DB09-CFE6-F44C-BE16-B5417F4EBC8D}" type="presOf" srcId="{9B490C4E-018E-4E4C-9123-6DEC25A017B8}" destId="{CDA4F1D8-3380-6543-8E3A-3CF88CC10825}" srcOrd="0" destOrd="0" presId="urn:microsoft.com/office/officeart/2005/8/layout/process1"/>
    <dgm:cxn modelId="{8B778D0D-2C90-0C4D-8419-102593FA873A}" srcId="{4BCC87F2-31DE-084A-96EF-66EA745718C1}" destId="{9B490C4E-018E-4E4C-9123-6DEC25A017B8}" srcOrd="1" destOrd="0" parTransId="{D5B62046-EBD9-444F-B22E-A150B68A377D}" sibTransId="{360C0EBC-C8A7-7D48-BB21-C963F33A394E}"/>
    <dgm:cxn modelId="{EB804424-356F-094A-9FF1-9D1B60663ED0}" type="presOf" srcId="{C4374117-257B-564E-A016-889E968E4EC5}" destId="{8A5292E6-0228-3B4A-B7C6-70E8ADB6BD97}" srcOrd="1" destOrd="0" presId="urn:microsoft.com/office/officeart/2005/8/layout/process1"/>
    <dgm:cxn modelId="{C531D826-EF17-1849-A6A0-BF24680C0D8D}" type="presOf" srcId="{360C0EBC-C8A7-7D48-BB21-C963F33A394E}" destId="{6B30B996-9D1E-7B4E-AA9E-A29DE67AC157}" srcOrd="1" destOrd="0" presId="urn:microsoft.com/office/officeart/2005/8/layout/process1"/>
    <dgm:cxn modelId="{789D912D-C5F1-6A4A-8A33-4BA01C2C62D6}" type="presOf" srcId="{5EDFFF77-F75C-4448-A469-F6EEE870B8CB}" destId="{3D59C0F9-B08D-E944-A836-3BF05BE248DD}" srcOrd="0" destOrd="0" presId="urn:microsoft.com/office/officeart/2005/8/layout/process1"/>
    <dgm:cxn modelId="{62E75C4A-B2D2-A048-A747-D63EA8BE9B6E}" type="presOf" srcId="{5EDFFF77-F75C-4448-A469-F6EEE870B8CB}" destId="{243E18DB-5223-D841-8D8E-48DEF744B7F7}" srcOrd="1" destOrd="0" presId="urn:microsoft.com/office/officeart/2005/8/layout/process1"/>
    <dgm:cxn modelId="{888E8E5B-F3D1-D64E-931E-0700E68BEF3F}" type="presOf" srcId="{360C0EBC-C8A7-7D48-BB21-C963F33A394E}" destId="{9C732234-CA65-024C-9B34-A5696972D5D3}" srcOrd="0" destOrd="0" presId="urn:microsoft.com/office/officeart/2005/8/layout/process1"/>
    <dgm:cxn modelId="{5072BC61-2BA3-A449-9158-11CF3EF26B11}" type="presOf" srcId="{B2CAD2C6-08C9-DA49-8168-CBE4E2AFD68C}" destId="{C559950D-B5ED-2148-ADF2-0269020A7764}" srcOrd="1"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8D81AA7C-DAE8-2749-83F3-5C62A5717651}" type="presOf" srcId="{13F84776-5A3C-EF45-962B-D4DCFC349173}" destId="{36083158-371E-E140-A4C2-00E672126AB7}" srcOrd="1" destOrd="0" presId="urn:microsoft.com/office/officeart/2005/8/layout/process1"/>
    <dgm:cxn modelId="{72A80084-1425-0A46-A74C-B1F5483BE283}" type="presOf" srcId="{B191545B-C2EF-D549-93F3-60F7B477C592}" destId="{60E37508-6411-604B-8DBA-760B81F0E2D3}" srcOrd="0" destOrd="0" presId="urn:microsoft.com/office/officeart/2005/8/layout/process1"/>
    <dgm:cxn modelId="{9E25FF85-ED79-4743-8A49-0C341B0C37D5}" type="presOf" srcId="{C4374117-257B-564E-A016-889E968E4EC5}" destId="{DE6DD485-BFDA-6E4E-8BCF-22F24DF6D589}" srcOrd="0" destOrd="0" presId="urn:microsoft.com/office/officeart/2005/8/layout/process1"/>
    <dgm:cxn modelId="{532D238E-3303-DB4F-B230-3D14E2142313}" type="presOf" srcId="{13F84776-5A3C-EF45-962B-D4DCFC349173}" destId="{64528E2D-03DA-6D44-8083-2092EAD3F91F}" srcOrd="0" destOrd="0" presId="urn:microsoft.com/office/officeart/2005/8/layout/process1"/>
    <dgm:cxn modelId="{E9069BA6-426E-C846-8615-D5B35668FF1C}" type="presOf" srcId="{CBA922D8-5A20-0B47-B379-00EAF02AFB79}" destId="{C3C6B027-E303-7C4C-897C-237EA8D18A0E}" srcOrd="0" destOrd="0" presId="urn:microsoft.com/office/officeart/2005/8/layout/process1"/>
    <dgm:cxn modelId="{5A87FAA9-E0A1-4E48-BF68-FE50E421C652}" type="presOf" srcId="{BB4C69D5-F74A-DE42-A4A9-9743A043B897}" destId="{F8B96D9C-2BA0-EF4A-A583-8168629764AC}" srcOrd="0" destOrd="0" presId="urn:microsoft.com/office/officeart/2005/8/layout/process1"/>
    <dgm:cxn modelId="{C9FA75AA-4E00-744E-94B3-7511EE38AE78}" type="presOf" srcId="{4BCC87F2-31DE-084A-96EF-66EA745718C1}" destId="{7BBE13E3-E421-4145-AB70-B96F650DFBB6}"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CD9A2FC8-6C08-3941-AB0D-0D4C68DDD55F}" srcId="{4BCC87F2-31DE-084A-96EF-66EA745718C1}" destId="{B191545B-C2EF-D549-93F3-60F7B477C592}" srcOrd="3" destOrd="0" parTransId="{A3DD6BDD-B309-5E40-B3DE-934BCD3FAE8F}" sibTransId="{5EDFFF77-F75C-4448-A469-F6EEE870B8CB}"/>
    <dgm:cxn modelId="{ED98C4E9-AFB9-BF46-B0A9-69A2624BA3F9}" type="presOf" srcId="{F987D459-6E09-684C-8F26-50EC6B3426A1}" destId="{3F4BD0A4-DF20-BE49-91A2-FD204F4CE189}"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9BC000F0-66FB-7D48-86C3-5ABD150B9F19}" type="presOf" srcId="{B2CAD2C6-08C9-DA49-8168-CBE4E2AFD68C}" destId="{B92F8C7D-3B01-B44D-B38A-500A1C155DB2}" srcOrd="0" destOrd="0" presId="urn:microsoft.com/office/officeart/2005/8/layout/process1"/>
    <dgm:cxn modelId="{EAD2D4C1-41EA-0C4D-92CE-4E84BCC2C82F}" type="presParOf" srcId="{7BBE13E3-E421-4145-AB70-B96F650DFBB6}" destId="{F8B96D9C-2BA0-EF4A-A583-8168629764AC}" srcOrd="0" destOrd="0" presId="urn:microsoft.com/office/officeart/2005/8/layout/process1"/>
    <dgm:cxn modelId="{EF605019-9AA3-4F4D-9807-D8F517A186A8}" type="presParOf" srcId="{7BBE13E3-E421-4145-AB70-B96F650DFBB6}" destId="{B92F8C7D-3B01-B44D-B38A-500A1C155DB2}" srcOrd="1" destOrd="0" presId="urn:microsoft.com/office/officeart/2005/8/layout/process1"/>
    <dgm:cxn modelId="{E38351B2-7C3D-A046-8784-FD5A6980C05F}" type="presParOf" srcId="{B92F8C7D-3B01-B44D-B38A-500A1C155DB2}" destId="{C559950D-B5ED-2148-ADF2-0269020A7764}" srcOrd="0" destOrd="0" presId="urn:microsoft.com/office/officeart/2005/8/layout/process1"/>
    <dgm:cxn modelId="{A3DBB5F5-84C9-E94F-998C-4D38AFCC22C3}" type="presParOf" srcId="{7BBE13E3-E421-4145-AB70-B96F650DFBB6}" destId="{CDA4F1D8-3380-6543-8E3A-3CF88CC10825}" srcOrd="2" destOrd="0" presId="urn:microsoft.com/office/officeart/2005/8/layout/process1"/>
    <dgm:cxn modelId="{45AB9FDF-0961-5E41-9886-345923797760}" type="presParOf" srcId="{7BBE13E3-E421-4145-AB70-B96F650DFBB6}" destId="{9C732234-CA65-024C-9B34-A5696972D5D3}" srcOrd="3" destOrd="0" presId="urn:microsoft.com/office/officeart/2005/8/layout/process1"/>
    <dgm:cxn modelId="{FFDC483B-ABBB-1A47-B37B-4018F784396B}" type="presParOf" srcId="{9C732234-CA65-024C-9B34-A5696972D5D3}" destId="{6B30B996-9D1E-7B4E-AA9E-A29DE67AC157}" srcOrd="0" destOrd="0" presId="urn:microsoft.com/office/officeart/2005/8/layout/process1"/>
    <dgm:cxn modelId="{051A5E55-1C98-BF49-BDE6-E71BEE1DDD69}" type="presParOf" srcId="{7BBE13E3-E421-4145-AB70-B96F650DFBB6}" destId="{C3C6B027-E303-7C4C-897C-237EA8D18A0E}" srcOrd="4" destOrd="0" presId="urn:microsoft.com/office/officeart/2005/8/layout/process1"/>
    <dgm:cxn modelId="{13E7431D-04BF-5749-B496-BCD1DB45191B}" type="presParOf" srcId="{7BBE13E3-E421-4145-AB70-B96F650DFBB6}" destId="{DE6DD485-BFDA-6E4E-8BCF-22F24DF6D589}" srcOrd="5" destOrd="0" presId="urn:microsoft.com/office/officeart/2005/8/layout/process1"/>
    <dgm:cxn modelId="{5D0656AA-8068-D243-B261-C5A8687759CD}" type="presParOf" srcId="{DE6DD485-BFDA-6E4E-8BCF-22F24DF6D589}" destId="{8A5292E6-0228-3B4A-B7C6-70E8ADB6BD97}" srcOrd="0" destOrd="0" presId="urn:microsoft.com/office/officeart/2005/8/layout/process1"/>
    <dgm:cxn modelId="{87DBF913-6258-4B4C-8773-9FA63DA830B3}" type="presParOf" srcId="{7BBE13E3-E421-4145-AB70-B96F650DFBB6}" destId="{60E37508-6411-604B-8DBA-760B81F0E2D3}" srcOrd="6" destOrd="0" presId="urn:microsoft.com/office/officeart/2005/8/layout/process1"/>
    <dgm:cxn modelId="{2F917A25-C40B-394F-A760-20E9EC81E06A}" type="presParOf" srcId="{7BBE13E3-E421-4145-AB70-B96F650DFBB6}" destId="{3D59C0F9-B08D-E944-A836-3BF05BE248DD}" srcOrd="7" destOrd="0" presId="urn:microsoft.com/office/officeart/2005/8/layout/process1"/>
    <dgm:cxn modelId="{5EA2231E-10A1-0B48-8CC9-47CB30D43A6B}" type="presParOf" srcId="{3D59C0F9-B08D-E944-A836-3BF05BE248DD}" destId="{243E18DB-5223-D841-8D8E-48DEF744B7F7}" srcOrd="0" destOrd="0" presId="urn:microsoft.com/office/officeart/2005/8/layout/process1"/>
    <dgm:cxn modelId="{DDD8AC94-3FB1-3B4A-A353-A67D060F66FA}" type="presParOf" srcId="{7BBE13E3-E421-4145-AB70-B96F650DFBB6}" destId="{3F4BD0A4-DF20-BE49-91A2-FD204F4CE189}" srcOrd="8" destOrd="0" presId="urn:microsoft.com/office/officeart/2005/8/layout/process1"/>
    <dgm:cxn modelId="{7D8EC391-63A1-A44D-A292-BE618E9DA3EF}" type="presParOf" srcId="{7BBE13E3-E421-4145-AB70-B96F650DFBB6}" destId="{64528E2D-03DA-6D44-8083-2092EAD3F91F}" srcOrd="9" destOrd="0" presId="urn:microsoft.com/office/officeart/2005/8/layout/process1"/>
    <dgm:cxn modelId="{3C926D9B-B226-CD4E-AEFA-FD54B69C469A}" type="presParOf" srcId="{64528E2D-03DA-6D44-8083-2092EAD3F91F}" destId="{36083158-371E-E140-A4C2-00E672126AB7}" srcOrd="0" destOrd="0" presId="urn:microsoft.com/office/officeart/2005/8/layout/process1"/>
    <dgm:cxn modelId="{E00217C6-97DD-4940-B65D-2496F9D57BDD}" type="presParOf" srcId="{7BBE13E3-E421-4145-AB70-B96F650DFBB6}" destId="{20A0D0ED-3A87-0F4E-BC1E-2CDFA0CDB7A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chemeClr val="accent4">
            <a:lumMod val="75000"/>
          </a:schemeClr>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rgbClr val="941100"/>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chemeClr val="accent4">
            <a:lumMod val="75000"/>
          </a:schemeClr>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accent1_2" csCatId="accent1" phldr="1"/>
      <dgm:spPr/>
    </dgm:pt>
    <dgm:pt modelId="{BB4C69D5-F74A-DE42-A4A9-9743A043B897}">
      <dgm:prSet phldrT="[Text]"/>
      <dgm:spPr>
        <a:solidFill>
          <a:srgbClr val="941100"/>
        </a:solidFill>
        <a:ln>
          <a:solidFill>
            <a:srgbClr val="C00000"/>
          </a:solidFill>
        </a:ln>
      </dgm:spPr>
      <dgm:t>
        <a:bodyPr/>
        <a:lstStyle/>
        <a:p>
          <a:r>
            <a:rPr lang="en-US" dirty="0"/>
            <a:t>Define</a:t>
          </a:r>
        </a:p>
      </dgm:t>
    </dgm:pt>
    <dgm:pt modelId="{9049BC64-582D-B241-A48E-B7FC2A6981A0}" type="parTrans" cxnId="{D38486BD-35CD-6B41-A7B1-0B15115AB81A}">
      <dgm:prSet/>
      <dgm:spPr/>
      <dgm:t>
        <a:bodyPr/>
        <a:lstStyle/>
        <a:p>
          <a:endParaRPr lang="en-US" sz="3200"/>
        </a:p>
      </dgm:t>
    </dgm:pt>
    <dgm:pt modelId="{B2CAD2C6-08C9-DA49-8168-CBE4E2AFD68C}" type="sibTrans" cxnId="{D38486BD-35CD-6B41-A7B1-0B15115AB81A}">
      <dgm:prSet/>
      <dgm:spPr/>
      <dgm:t>
        <a:bodyPr/>
        <a:lstStyle/>
        <a:p>
          <a:endParaRPr lang="en-US"/>
        </a:p>
      </dgm:t>
    </dgm:pt>
    <dgm:pt modelId="{CBA922D8-5A20-0B47-B379-00EAF02AFB79}">
      <dgm:prSet phldrT="[Text]"/>
      <dgm:spPr>
        <a:solidFill>
          <a:schemeClr val="accent4">
            <a:lumMod val="75000"/>
          </a:schemeClr>
        </a:solidFill>
        <a:ln>
          <a:solidFill>
            <a:srgbClr val="C00000"/>
          </a:solidFill>
        </a:ln>
      </dgm:spPr>
      <dgm:t>
        <a:bodyPr/>
        <a:lstStyle/>
        <a:p>
          <a:r>
            <a:rPr lang="en-US"/>
            <a:t>Understand (root causes)</a:t>
          </a:r>
        </a:p>
      </dgm:t>
    </dgm:pt>
    <dgm:pt modelId="{B4FE76A6-8D2C-824D-A2AB-91F4A932EDF0}" type="parTrans" cxnId="{BD61E86B-CD79-C24C-9A9C-6AA170018F8F}">
      <dgm:prSet/>
      <dgm:spPr/>
      <dgm:t>
        <a:bodyPr/>
        <a:lstStyle/>
        <a:p>
          <a:endParaRPr lang="en-US" sz="3200"/>
        </a:p>
      </dgm:t>
    </dgm:pt>
    <dgm:pt modelId="{C4374117-257B-564E-A016-889E968E4EC5}" type="sibTrans" cxnId="{BD61E86B-CD79-C24C-9A9C-6AA170018F8F}">
      <dgm:prSet/>
      <dgm:spPr/>
      <dgm:t>
        <a:bodyPr/>
        <a:lstStyle/>
        <a:p>
          <a:endParaRPr lang="en-US"/>
        </a:p>
      </dgm:t>
    </dgm:pt>
    <dgm:pt modelId="{B191545B-C2EF-D549-93F3-60F7B477C592}">
      <dgm:prSet phldrT="[Text]"/>
      <dgm:spPr>
        <a:solidFill>
          <a:srgbClr val="941100"/>
        </a:solidFill>
        <a:ln>
          <a:solidFill>
            <a:srgbClr val="C00000"/>
          </a:solidFill>
        </a:ln>
      </dgm:spPr>
      <dgm:t>
        <a:bodyPr/>
        <a:lstStyle/>
        <a:p>
          <a:r>
            <a:rPr lang="en-US"/>
            <a:t>Improve (fairness)</a:t>
          </a:r>
        </a:p>
      </dgm:t>
    </dgm:pt>
    <dgm:pt modelId="{A3DD6BDD-B309-5E40-B3DE-934BCD3FAE8F}" type="parTrans" cxnId="{CD9A2FC8-6C08-3941-AB0D-0D4C68DDD55F}">
      <dgm:prSet/>
      <dgm:spPr/>
      <dgm:t>
        <a:bodyPr/>
        <a:lstStyle/>
        <a:p>
          <a:endParaRPr lang="en-US" sz="3200"/>
        </a:p>
      </dgm:t>
    </dgm:pt>
    <dgm:pt modelId="{5EDFFF77-F75C-4448-A469-F6EEE870B8CB}" type="sibTrans" cxnId="{CD9A2FC8-6C08-3941-AB0D-0D4C68DDD55F}">
      <dgm:prSet/>
      <dgm:spPr/>
      <dgm:t>
        <a:bodyPr/>
        <a:lstStyle/>
        <a:p>
          <a:endParaRPr lang="en-US"/>
        </a:p>
      </dgm:t>
    </dgm:pt>
    <dgm:pt modelId="{9B490C4E-018E-4E4C-9123-6DEC25A017B8}">
      <dgm:prSet phldrT="[Text]"/>
      <dgm:spPr>
        <a:solidFill>
          <a:srgbClr val="941100"/>
        </a:solidFill>
        <a:ln>
          <a:solidFill>
            <a:srgbClr val="C00000"/>
          </a:solidFill>
        </a:ln>
      </dgm:spPr>
      <dgm:t>
        <a:bodyPr/>
        <a:lstStyle/>
        <a:p>
          <a:r>
            <a:rPr lang="en-US" dirty="0"/>
            <a:t>Measure/</a:t>
          </a:r>
          <a:br>
            <a:rPr lang="en-US" dirty="0"/>
          </a:br>
          <a:r>
            <a:rPr lang="en-US" dirty="0"/>
            <a:t>Detect (bias)</a:t>
          </a:r>
        </a:p>
      </dgm:t>
    </dgm:pt>
    <dgm:pt modelId="{D5B62046-EBD9-444F-B22E-A150B68A377D}" type="parTrans" cxnId="{8B778D0D-2C90-0C4D-8419-102593FA873A}">
      <dgm:prSet/>
      <dgm:spPr/>
      <dgm:t>
        <a:bodyPr/>
        <a:lstStyle/>
        <a:p>
          <a:endParaRPr lang="en-US" sz="3200"/>
        </a:p>
      </dgm:t>
    </dgm:pt>
    <dgm:pt modelId="{360C0EBC-C8A7-7D48-BB21-C963F33A394E}" type="sibTrans" cxnId="{8B778D0D-2C90-0C4D-8419-102593FA873A}">
      <dgm:prSet/>
      <dgm:spPr/>
      <dgm:t>
        <a:bodyPr/>
        <a:lstStyle/>
        <a:p>
          <a:endParaRPr lang="en-US"/>
        </a:p>
      </dgm:t>
    </dgm:pt>
    <dgm:pt modelId="{F987D459-6E09-684C-8F26-50EC6B3426A1}">
      <dgm:prSet phldrT="[Text]"/>
      <dgm:spPr>
        <a:solidFill>
          <a:srgbClr val="941100"/>
        </a:solidFill>
        <a:ln>
          <a:solidFill>
            <a:srgbClr val="C00000"/>
          </a:solidFill>
        </a:ln>
      </dgm:spPr>
      <dgm:t>
        <a:bodyPr/>
        <a:lstStyle/>
        <a:p>
          <a:r>
            <a:rPr lang="en-US" dirty="0"/>
            <a:t>Mitigate </a:t>
          </a:r>
          <a:br>
            <a:rPr lang="en-US" dirty="0"/>
          </a:br>
          <a:r>
            <a:rPr lang="en-US" dirty="0"/>
            <a:t>(the impact)</a:t>
          </a:r>
        </a:p>
      </dgm:t>
    </dgm:pt>
    <dgm:pt modelId="{46782A74-20A0-CD40-93BD-D32A3B7362D3}" type="parTrans" cxnId="{822D7BEE-9078-9B45-B45A-853740DCA60F}">
      <dgm:prSet/>
      <dgm:spPr/>
      <dgm:t>
        <a:bodyPr/>
        <a:lstStyle/>
        <a:p>
          <a:endParaRPr lang="en-US" sz="3200"/>
        </a:p>
      </dgm:t>
    </dgm:pt>
    <dgm:pt modelId="{13F84776-5A3C-EF45-962B-D4DCFC349173}" type="sibTrans" cxnId="{822D7BEE-9078-9B45-B45A-853740DCA60F}">
      <dgm:prSet/>
      <dgm:spPr/>
      <dgm:t>
        <a:bodyPr/>
        <a:lstStyle/>
        <a:p>
          <a:endParaRPr lang="en-US"/>
        </a:p>
      </dgm:t>
    </dgm:pt>
    <dgm:pt modelId="{9DD172E8-7491-784E-A583-359EB46D415E}">
      <dgm:prSet phldrT="[Text]"/>
      <dgm:spPr>
        <a:solidFill>
          <a:srgbClr val="941100"/>
        </a:solidFill>
        <a:ln>
          <a:solidFill>
            <a:srgbClr val="C00000"/>
          </a:solidFill>
        </a:ln>
      </dgm:spPr>
      <dgm:t>
        <a:bodyPr/>
        <a:lstStyle/>
        <a:p>
          <a:r>
            <a:rPr lang="en-US" dirty="0"/>
            <a:t>Monitor &amp;</a:t>
          </a:r>
        </a:p>
        <a:p>
          <a:r>
            <a:rPr lang="en-US" dirty="0"/>
            <a:t>Evaluate</a:t>
          </a:r>
        </a:p>
      </dgm:t>
    </dgm:pt>
    <dgm:pt modelId="{2CF992CF-84EC-C341-87E9-920C5AA5564A}" type="parTrans" cxnId="{EA6E8507-8890-BC4F-9591-BF2E62EA68E6}">
      <dgm:prSet/>
      <dgm:spPr/>
      <dgm:t>
        <a:bodyPr/>
        <a:lstStyle/>
        <a:p>
          <a:endParaRPr lang="en-US" sz="3200"/>
        </a:p>
      </dgm:t>
    </dgm:pt>
    <dgm:pt modelId="{12A03866-0C63-6442-B67A-4231651BA43A}" type="sibTrans" cxnId="{EA6E8507-8890-BC4F-9591-BF2E62EA68E6}">
      <dgm:prSet/>
      <dgm:spPr/>
      <dgm:t>
        <a:bodyPr/>
        <a:lstStyle/>
        <a:p>
          <a:endParaRPr lang="en-US"/>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16231">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ML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4">
        <dgm:presLayoutVars>
          <dgm:bulletEnabled val="1"/>
        </dgm:presLayoutVars>
      </dgm:prSet>
      <dgm:spPr/>
    </dgm:pt>
    <dgm:pt modelId="{640CB942-B6B0-284F-94EE-DAA36E8740EB}" type="pres">
      <dgm:prSet presAssocID="{05B0CBC8-81CD-8746-8820-D655424EBBF8}" presName="sibTrans" presStyleLbl="sibTrans2D1" presStyleIdx="0" presStyleCnt="3"/>
      <dgm:spPr/>
    </dgm:pt>
    <dgm:pt modelId="{ECE5B618-E886-A24D-8ED9-8A2AA74FEDCA}" type="pres">
      <dgm:prSet presAssocID="{05B0CBC8-81CD-8746-8820-D655424EBBF8}" presName="connectorText" presStyleLbl="sibTrans2D1" presStyleIdx="0" presStyleCnt="3"/>
      <dgm:spPr/>
    </dgm:pt>
    <dgm:pt modelId="{25DE5F47-6F09-D644-B951-7ECCCE199BBD}" type="pres">
      <dgm:prSet presAssocID="{C23D8622-4259-EC4D-9A7C-42989C33913F}" presName="node" presStyleLbl="node1" presStyleIdx="1" presStyleCnt="4">
        <dgm:presLayoutVars>
          <dgm:bulletEnabled val="1"/>
        </dgm:presLayoutVars>
      </dgm:prSet>
      <dgm:spPr/>
    </dgm:pt>
    <dgm:pt modelId="{A81B3B9C-94DD-7049-8278-CBDCBD9310BC}" type="pres">
      <dgm:prSet presAssocID="{300C01A9-955F-114B-AED4-83AC6CD627BB}" presName="sibTrans" presStyleLbl="sibTrans2D1" presStyleIdx="1" presStyleCnt="3"/>
      <dgm:spPr/>
    </dgm:pt>
    <dgm:pt modelId="{123424E5-938A-F346-AA68-C63A1A3EB868}" type="pres">
      <dgm:prSet presAssocID="{300C01A9-955F-114B-AED4-83AC6CD627BB}" presName="connectorText" presStyleLbl="sibTrans2D1" presStyleIdx="1" presStyleCnt="3"/>
      <dgm:spPr/>
    </dgm:pt>
    <dgm:pt modelId="{01EF44C5-252B-0A4C-A30C-84CCF917CBC0}" type="pres">
      <dgm:prSet presAssocID="{0035516B-E877-2645-BF13-2EB1D0560DBB}" presName="node" presStyleLbl="node1" presStyleIdx="2" presStyleCnt="4">
        <dgm:presLayoutVars>
          <dgm:bulletEnabled val="1"/>
        </dgm:presLayoutVars>
      </dgm:prSet>
      <dgm:spPr/>
    </dgm:pt>
    <dgm:pt modelId="{E1EB2EAF-2685-2145-B9F3-CD0B1D45E34B}" type="pres">
      <dgm:prSet presAssocID="{3615A91B-1149-A947-A4E2-031E7877290C}" presName="sibTrans" presStyleLbl="sibTrans2D1" presStyleIdx="2" presStyleCnt="3"/>
      <dgm:spPr/>
    </dgm:pt>
    <dgm:pt modelId="{31DC9A52-3AFA-6E40-A805-FF55329F8F2E}" type="pres">
      <dgm:prSet presAssocID="{3615A91B-1149-A947-A4E2-031E7877290C}" presName="connectorText" presStyleLbl="sibTrans2D1" presStyleIdx="2" presStyleCnt="3"/>
      <dgm:spPr/>
    </dgm:pt>
    <dgm:pt modelId="{6D4D51E8-C9B9-9A4E-8104-8412D5416B4E}" type="pres">
      <dgm:prSet presAssocID="{F20B290F-6846-064F-9FC9-2A6EC5C0CBFF}" presName="node" presStyleLbl="node1" presStyleIdx="3" presStyleCnt="4">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6D9C-2BA0-EF4A-A583-8168629764AC}">
      <dsp:nvSpPr>
        <dsp:cNvPr id="0" name=""/>
        <dsp:cNvSpPr/>
      </dsp:nvSpPr>
      <dsp:spPr>
        <a:xfrm>
          <a:off x="100570" y="1870547"/>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(equity)</a:t>
          </a:r>
        </a:p>
      </dsp:txBody>
      <dsp:txXfrm>
        <a:off x="126882" y="1896859"/>
        <a:ext cx="1444666" cy="845750"/>
      </dsp:txXfrm>
    </dsp:sp>
    <dsp:sp modelId="{B92F8C7D-3B01-B44D-B38A-500A1C155DB2}">
      <dsp:nvSpPr>
        <dsp:cNvPr id="0" name=""/>
        <dsp:cNvSpPr/>
      </dsp:nvSpPr>
      <dsp:spPr>
        <a:xfrm rot="21578350">
          <a:off x="1722444" y="2127739"/>
          <a:ext cx="264128"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22445" y="2202255"/>
        <a:ext cx="184890" cy="222796"/>
      </dsp:txXfrm>
    </dsp:sp>
    <dsp:sp modelId="{CDA4F1D8-3380-6543-8E3A-3CF88CC10825}">
      <dsp:nvSpPr>
        <dsp:cNvPr id="0" name=""/>
        <dsp:cNvSpPr/>
      </dsp:nvSpPr>
      <dsp:spPr>
        <a:xfrm>
          <a:off x="2096206"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a:t>
          </a:r>
          <a:br>
            <a:rPr lang="en-US" sz="1400" kern="1200" dirty="0"/>
          </a:br>
          <a:r>
            <a:rPr lang="en-US" sz="1400" kern="1200" dirty="0"/>
            <a:t>Detect (bias)</a:t>
          </a:r>
        </a:p>
      </dsp:txBody>
      <dsp:txXfrm>
        <a:off x="2122518" y="1884291"/>
        <a:ext cx="1444666" cy="845750"/>
      </dsp:txXfrm>
    </dsp:sp>
    <dsp:sp modelId="{9C732234-CA65-024C-9B34-A5696972D5D3}">
      <dsp:nvSpPr>
        <dsp:cNvPr id="0" name=""/>
        <dsp:cNvSpPr/>
      </dsp:nvSpPr>
      <dsp:spPr>
        <a:xfrm rot="19238">
          <a:off x="3771008" y="2127738"/>
          <a:ext cx="376336"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771009" y="2201692"/>
        <a:ext cx="264938" cy="222796"/>
      </dsp:txXfrm>
    </dsp:sp>
    <dsp:sp modelId="{C3C6B027-E303-7C4C-897C-237EA8D18A0E}">
      <dsp:nvSpPr>
        <dsp:cNvPr id="0" name=""/>
        <dsp:cNvSpPr/>
      </dsp:nvSpPr>
      <dsp:spPr>
        <a:xfrm>
          <a:off x="4303554" y="1870331"/>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Understand </a:t>
          </a:r>
        </a:p>
        <a:p>
          <a:pPr marL="0" lvl="0" indent="0" algn="ctr" defTabSz="622300">
            <a:lnSpc>
              <a:spcPct val="90000"/>
            </a:lnSpc>
            <a:spcBef>
              <a:spcPct val="0"/>
            </a:spcBef>
            <a:spcAft>
              <a:spcPct val="35000"/>
            </a:spcAft>
            <a:buNone/>
          </a:pPr>
          <a:r>
            <a:rPr lang="en-US" sz="1400" kern="1200" dirty="0"/>
            <a:t>(root causes)</a:t>
          </a:r>
        </a:p>
      </dsp:txBody>
      <dsp:txXfrm>
        <a:off x="4329866" y="1896643"/>
        <a:ext cx="1444666" cy="845750"/>
      </dsp:txXfrm>
    </dsp:sp>
    <dsp:sp modelId="{DE6DD485-BFDA-6E4E-8BCF-22F24DF6D589}">
      <dsp:nvSpPr>
        <dsp:cNvPr id="0" name=""/>
        <dsp:cNvSpPr/>
      </dsp:nvSpPr>
      <dsp:spPr>
        <a:xfrm rot="21578608">
          <a:off x="5922786" y="2127633"/>
          <a:ext cx="2585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922787" y="2202140"/>
        <a:ext cx="180968" cy="222796"/>
      </dsp:txXfrm>
    </dsp:sp>
    <dsp:sp modelId="{60E37508-6411-604B-8DBA-760B81F0E2D3}">
      <dsp:nvSpPr>
        <dsp:cNvPr id="0" name=""/>
        <dsp:cNvSpPr/>
      </dsp:nvSpPr>
      <dsp:spPr>
        <a:xfrm>
          <a:off x="6288620"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Improve (fairness)</a:t>
          </a:r>
        </a:p>
      </dsp:txBody>
      <dsp:txXfrm>
        <a:off x="6314932" y="1884291"/>
        <a:ext cx="1444666" cy="845750"/>
      </dsp:txXfrm>
    </dsp:sp>
    <dsp:sp modelId="{3D59C0F9-B08D-E944-A836-3BF05BE248DD}">
      <dsp:nvSpPr>
        <dsp:cNvPr id="0" name=""/>
        <dsp:cNvSpPr/>
      </dsp:nvSpPr>
      <dsp:spPr>
        <a:xfrm>
          <a:off x="7935640" y="2121502"/>
          <a:ext cx="3174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935640" y="2195768"/>
        <a:ext cx="222198" cy="222796"/>
      </dsp:txXfrm>
    </dsp:sp>
    <dsp:sp modelId="{3F4BD0A4-DF20-BE49-91A2-FD204F4CE189}">
      <dsp:nvSpPr>
        <dsp:cNvPr id="0" name=""/>
        <dsp:cNvSpPr/>
      </dsp:nvSpPr>
      <dsp:spPr>
        <a:xfrm>
          <a:off x="8384827"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Mitigate </a:t>
          </a:r>
        </a:p>
        <a:p>
          <a:pPr marL="0" lvl="0" indent="0" algn="ctr" defTabSz="622300">
            <a:lnSpc>
              <a:spcPct val="90000"/>
            </a:lnSpc>
            <a:spcBef>
              <a:spcPct val="0"/>
            </a:spcBef>
            <a:spcAft>
              <a:spcPct val="35000"/>
            </a:spcAft>
            <a:buNone/>
          </a:pPr>
          <a:r>
            <a:rPr lang="en-US" sz="1400" kern="1200" dirty="0"/>
            <a:t>(the impact)</a:t>
          </a:r>
        </a:p>
      </dsp:txBody>
      <dsp:txXfrm>
        <a:off x="8411139" y="1884291"/>
        <a:ext cx="1444666" cy="845750"/>
      </dsp:txXfrm>
    </dsp:sp>
    <dsp:sp modelId="{64528E2D-03DA-6D44-8083-2092EAD3F91F}">
      <dsp:nvSpPr>
        <dsp:cNvPr id="0" name=""/>
        <dsp:cNvSpPr/>
      </dsp:nvSpPr>
      <dsp:spPr>
        <a:xfrm>
          <a:off x="10031847" y="2121502"/>
          <a:ext cx="317425" cy="37132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0031847" y="2195768"/>
        <a:ext cx="222198" cy="222796"/>
      </dsp:txXfrm>
    </dsp:sp>
    <dsp:sp modelId="{20A0D0ED-3A87-0F4E-BC1E-2CDFA0CDB7AB}">
      <dsp:nvSpPr>
        <dsp:cNvPr id="0" name=""/>
        <dsp:cNvSpPr/>
      </dsp:nvSpPr>
      <dsp:spPr>
        <a:xfrm>
          <a:off x="10481034" y="1857979"/>
          <a:ext cx="1497290" cy="89837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a:t>
          </a:r>
        </a:p>
        <a:p>
          <a:pPr marL="0" lvl="0" indent="0" algn="ctr" defTabSz="622300">
            <a:lnSpc>
              <a:spcPct val="90000"/>
            </a:lnSpc>
            <a:spcBef>
              <a:spcPct val="0"/>
            </a:spcBef>
            <a:spcAft>
              <a:spcPct val="35000"/>
            </a:spcAft>
            <a:buNone/>
          </a:pPr>
          <a:r>
            <a:rPr lang="en-US" sz="1400" kern="1200" dirty="0"/>
            <a:t>Evaluate</a:t>
          </a:r>
        </a:p>
      </dsp:txBody>
      <dsp:txXfrm>
        <a:off x="10507346" y="1884291"/>
        <a:ext cx="1444666" cy="8457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3704"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a:t>
          </a:r>
        </a:p>
      </dsp:txBody>
      <dsp:txXfrm>
        <a:off x="31159" y="2036088"/>
        <a:ext cx="1373478" cy="882470"/>
      </dsp:txXfrm>
    </dsp:sp>
    <dsp:sp modelId="{87AF59AC-0A09-AC4B-AA7A-9371A00BA7B6}">
      <dsp:nvSpPr>
        <dsp:cNvPr id="0" name=""/>
        <dsp:cNvSpPr/>
      </dsp:nvSpPr>
      <dsp:spPr>
        <a:xfrm>
          <a:off x="157493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74932" y="2371051"/>
        <a:ext cx="211973" cy="212544"/>
      </dsp:txXfrm>
    </dsp:sp>
    <dsp:sp modelId="{CE661B88-75C1-B34E-9D3A-19E19ED75A0E}">
      <dsp:nvSpPr>
        <dsp:cNvPr id="0" name=""/>
        <dsp:cNvSpPr/>
      </dsp:nvSpPr>
      <dsp:spPr>
        <a:xfrm>
          <a:off x="200344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Measure/</a:t>
          </a:r>
          <a:br>
            <a:rPr lang="en-US" sz="1800" kern="1200" dirty="0"/>
          </a:br>
          <a:r>
            <a:rPr lang="en-US" sz="1800" kern="1200" dirty="0"/>
            <a:t>Detect (bias)</a:t>
          </a:r>
        </a:p>
      </dsp:txBody>
      <dsp:txXfrm>
        <a:off x="2030904" y="2036088"/>
        <a:ext cx="1373478" cy="882470"/>
      </dsp:txXfrm>
    </dsp:sp>
    <dsp:sp modelId="{B03F211E-6853-0D45-A487-AA6C8F2C0B24}">
      <dsp:nvSpPr>
        <dsp:cNvPr id="0" name=""/>
        <dsp:cNvSpPr/>
      </dsp:nvSpPr>
      <dsp:spPr>
        <a:xfrm>
          <a:off x="3574677"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74677" y="2371051"/>
        <a:ext cx="211973" cy="212544"/>
      </dsp:txXfrm>
    </dsp:sp>
    <dsp:sp modelId="{F1B6D5C2-8027-F44E-83ED-4F033CD810F9}">
      <dsp:nvSpPr>
        <dsp:cNvPr id="0" name=""/>
        <dsp:cNvSpPr/>
      </dsp:nvSpPr>
      <dsp:spPr>
        <a:xfrm>
          <a:off x="4003193" y="2008633"/>
          <a:ext cx="1428388" cy="937380"/>
        </a:xfrm>
        <a:prstGeom prst="roundRect">
          <a:avLst>
            <a:gd name="adj" fmla="val 10000"/>
          </a:avLst>
        </a:prstGeom>
        <a:solidFill>
          <a:schemeClr val="accent4">
            <a:lumMod val="7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 (root causes)</a:t>
          </a:r>
        </a:p>
      </dsp:txBody>
      <dsp:txXfrm>
        <a:off x="4030648" y="2036088"/>
        <a:ext cx="1373478" cy="882470"/>
      </dsp:txXfrm>
    </dsp:sp>
    <dsp:sp modelId="{4D927AD8-6948-AC44-B863-A110433F2977}">
      <dsp:nvSpPr>
        <dsp:cNvPr id="0" name=""/>
        <dsp:cNvSpPr/>
      </dsp:nvSpPr>
      <dsp:spPr>
        <a:xfrm>
          <a:off x="5574421"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4421" y="2371051"/>
        <a:ext cx="211973" cy="212544"/>
      </dsp:txXfrm>
    </dsp:sp>
    <dsp:sp modelId="{13D8D15E-3B5F-1B48-BA99-8D19449FB702}">
      <dsp:nvSpPr>
        <dsp:cNvPr id="0" name=""/>
        <dsp:cNvSpPr/>
      </dsp:nvSpPr>
      <dsp:spPr>
        <a:xfrm>
          <a:off x="6002938"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Improve (fairness)</a:t>
          </a:r>
        </a:p>
      </dsp:txBody>
      <dsp:txXfrm>
        <a:off x="6030393" y="2036088"/>
        <a:ext cx="1373478" cy="882470"/>
      </dsp:txXfrm>
    </dsp:sp>
    <dsp:sp modelId="{55CD432B-6C89-9348-A2BA-F31EF0F21AD4}">
      <dsp:nvSpPr>
        <dsp:cNvPr id="0" name=""/>
        <dsp:cNvSpPr/>
      </dsp:nvSpPr>
      <dsp:spPr>
        <a:xfrm>
          <a:off x="7574166"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4166" y="2371051"/>
        <a:ext cx="211973" cy="212544"/>
      </dsp:txXfrm>
    </dsp:sp>
    <dsp:sp modelId="{DDE803AC-5F89-AF4D-9419-CAE5E03D3E7F}">
      <dsp:nvSpPr>
        <dsp:cNvPr id="0" name=""/>
        <dsp:cNvSpPr/>
      </dsp:nvSpPr>
      <dsp:spPr>
        <a:xfrm>
          <a:off x="8002682" y="2008633"/>
          <a:ext cx="1660230"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Mitigate </a:t>
          </a:r>
          <a:br>
            <a:rPr lang="en-US" sz="1800" kern="1200" dirty="0"/>
          </a:br>
          <a:r>
            <a:rPr lang="en-US" sz="1800" kern="1200" dirty="0"/>
            <a:t>(the impact)</a:t>
          </a:r>
        </a:p>
      </dsp:txBody>
      <dsp:txXfrm>
        <a:off x="8030137" y="2036088"/>
        <a:ext cx="1605320" cy="882470"/>
      </dsp:txXfrm>
    </dsp:sp>
    <dsp:sp modelId="{2B1AF83F-1014-7842-A4FD-D472ACBD6AD2}">
      <dsp:nvSpPr>
        <dsp:cNvPr id="0" name=""/>
        <dsp:cNvSpPr/>
      </dsp:nvSpPr>
      <dsp:spPr>
        <a:xfrm>
          <a:off x="9805752" y="2300203"/>
          <a:ext cx="302818" cy="354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805752" y="2371051"/>
        <a:ext cx="211973" cy="212544"/>
      </dsp:txXfrm>
    </dsp:sp>
    <dsp:sp modelId="{809C2B85-9643-4E4D-B06D-EDC2F0C8D501}">
      <dsp:nvSpPr>
        <dsp:cNvPr id="0" name=""/>
        <dsp:cNvSpPr/>
      </dsp:nvSpPr>
      <dsp:spPr>
        <a:xfrm>
          <a:off x="10234269" y="2008633"/>
          <a:ext cx="1428388" cy="937380"/>
        </a:xfrm>
        <a:prstGeom prst="roundRect">
          <a:avLst>
            <a:gd name="adj" fmla="val 10000"/>
          </a:avLst>
        </a:prstGeom>
        <a:solidFill>
          <a:srgbClr val="9411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Monitor &amp;</a:t>
          </a:r>
        </a:p>
        <a:p>
          <a:pPr marL="0" lvl="0" indent="0" algn="ctr" defTabSz="800100">
            <a:lnSpc>
              <a:spcPct val="90000"/>
            </a:lnSpc>
            <a:spcBef>
              <a:spcPct val="0"/>
            </a:spcBef>
            <a:spcAft>
              <a:spcPct val="35000"/>
            </a:spcAft>
            <a:buNone/>
          </a:pPr>
          <a:r>
            <a:rPr lang="en-US" sz="1800" kern="1200" dirty="0"/>
            <a:t>Evaluate</a:t>
          </a:r>
        </a:p>
      </dsp:txBody>
      <dsp:txXfrm>
        <a:off x="10261724" y="2036088"/>
        <a:ext cx="1373478" cy="8824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126" y="1268332"/>
          <a:ext cx="2241288" cy="13447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World</a:t>
          </a:r>
        </a:p>
      </dsp:txBody>
      <dsp:txXfrm>
        <a:off x="44513" y="1307719"/>
        <a:ext cx="2162514" cy="1265998"/>
      </dsp:txXfrm>
    </dsp:sp>
    <dsp:sp modelId="{640CB942-B6B0-284F-94EE-DAA36E8740EB}">
      <dsp:nvSpPr>
        <dsp:cNvPr id="0" name=""/>
        <dsp:cNvSpPr/>
      </dsp:nvSpPr>
      <dsp:spPr>
        <a:xfrm>
          <a:off x="2470542" y="1662799"/>
          <a:ext cx="475153" cy="55583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470542" y="1773967"/>
        <a:ext cx="332607" cy="333503"/>
      </dsp:txXfrm>
    </dsp:sp>
    <dsp:sp modelId="{25DE5F47-6F09-D644-B951-7ECCCE199BBD}">
      <dsp:nvSpPr>
        <dsp:cNvPr id="0" name=""/>
        <dsp:cNvSpPr/>
      </dsp:nvSpPr>
      <dsp:spPr>
        <a:xfrm>
          <a:off x="3142929" y="1268332"/>
          <a:ext cx="2241288" cy="13447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a:t>
          </a:r>
        </a:p>
      </dsp:txBody>
      <dsp:txXfrm>
        <a:off x="3182316" y="1307719"/>
        <a:ext cx="2162514" cy="1265998"/>
      </dsp:txXfrm>
    </dsp:sp>
    <dsp:sp modelId="{A81B3B9C-94DD-7049-8278-CBDCBD9310BC}">
      <dsp:nvSpPr>
        <dsp:cNvPr id="0" name=""/>
        <dsp:cNvSpPr/>
      </dsp:nvSpPr>
      <dsp:spPr>
        <a:xfrm>
          <a:off x="5608346" y="1662799"/>
          <a:ext cx="475153" cy="55583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08346" y="1773967"/>
        <a:ext cx="332607" cy="333503"/>
      </dsp:txXfrm>
    </dsp:sp>
    <dsp:sp modelId="{01EF44C5-252B-0A4C-A30C-84CCF917CBC0}">
      <dsp:nvSpPr>
        <dsp:cNvPr id="0" name=""/>
        <dsp:cNvSpPr/>
      </dsp:nvSpPr>
      <dsp:spPr>
        <a:xfrm>
          <a:off x="6280732" y="1268332"/>
          <a:ext cx="2241288" cy="13447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ML Pipeline</a:t>
          </a:r>
        </a:p>
      </dsp:txBody>
      <dsp:txXfrm>
        <a:off x="6320119" y="1307719"/>
        <a:ext cx="2162514" cy="1265998"/>
      </dsp:txXfrm>
    </dsp:sp>
    <dsp:sp modelId="{E1EB2EAF-2685-2145-B9F3-CD0B1D45E34B}">
      <dsp:nvSpPr>
        <dsp:cNvPr id="0" name=""/>
        <dsp:cNvSpPr/>
      </dsp:nvSpPr>
      <dsp:spPr>
        <a:xfrm>
          <a:off x="8746149" y="1662799"/>
          <a:ext cx="475153" cy="55583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46149" y="1773967"/>
        <a:ext cx="332607" cy="333503"/>
      </dsp:txXfrm>
    </dsp:sp>
    <dsp:sp modelId="{6D4D51E8-C9B9-9A4E-8104-8412D5416B4E}">
      <dsp:nvSpPr>
        <dsp:cNvPr id="0" name=""/>
        <dsp:cNvSpPr/>
      </dsp:nvSpPr>
      <dsp:spPr>
        <a:xfrm>
          <a:off x="9418535" y="1268332"/>
          <a:ext cx="2241288" cy="13447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Actions</a:t>
          </a:r>
        </a:p>
      </dsp:txBody>
      <dsp:txXfrm>
        <a:off x="9457922" y="1307719"/>
        <a:ext cx="2162514" cy="12659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11</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119</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12</a:t>
            </a:fld>
            <a:endParaRPr lang="en-US"/>
          </a:p>
        </p:txBody>
      </p:sp>
    </p:spTree>
    <p:extLst>
      <p:ext uri="{BB962C8B-B14F-4D97-AF65-F5344CB8AC3E}">
        <p14:creationId xmlns:p14="http://schemas.microsoft.com/office/powerpoint/2010/main" val="3879965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D5BA44-A61D-4421-ACA6-B7686A65186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529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www.datasciencepublicpolicy.org/projects/aequitas/" TargetMode="External"/><Relationship Id="rId2" Type="http://schemas.openxmlformats.org/officeDocument/2006/relationships/hyperlink" Target="https://dssg.github.io/fairness_tutorial/" TargetMode="External"/><Relationship Id="rId1" Type="http://schemas.openxmlformats.org/officeDocument/2006/relationships/slideLayout" Target="../slideLayouts/slideLayout2.xml"/><Relationship Id="rId5" Type="http://schemas.openxmlformats.org/officeDocument/2006/relationships/hyperlink" Target="https://textbook.coleridgeinitiative.org/chap-bias.html" TargetMode="External"/><Relationship Id="rId4" Type="http://schemas.openxmlformats.org/officeDocument/2006/relationships/hyperlink" Target="https://github.com/dssg/aequita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google.com/presentation/d/1ry0ymWjSFGaKH1BLUXhNuaVEhjoIVfDhazQnC-O1S30/edit#slide=id.gf25d4944d1_5_1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anvas.cmu.edu/courses/25318/assignments/427022"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2196878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909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 we’ve created</a:t>
            </a:r>
          </a:p>
        </p:txBody>
      </p:sp>
      <p:sp>
        <p:nvSpPr>
          <p:cNvPr id="4" name="Content Placeholder 3"/>
          <p:cNvSpPr>
            <a:spLocks noGrp="1"/>
          </p:cNvSpPr>
          <p:nvPr>
            <p:ph type="body" idx="1"/>
          </p:nvPr>
        </p:nvSpPr>
        <p:spPr/>
        <p:txBody>
          <a:bodyPr/>
          <a:lstStyle/>
          <a:p>
            <a:pPr lvl="1"/>
            <a:r>
              <a:rPr lang="en-US" dirty="0">
                <a:hlinkClick r:id="rId2"/>
              </a:rPr>
              <a:t>Bias and Fairness in ML tutorial</a:t>
            </a:r>
            <a:endParaRPr lang="en-US" dirty="0"/>
          </a:p>
          <a:p>
            <a:pPr lvl="1"/>
            <a:r>
              <a:rPr lang="en-US" dirty="0">
                <a:hlinkClick r:id="rId3"/>
              </a:rPr>
              <a:t>Fairness Tree</a:t>
            </a:r>
            <a:endParaRPr lang="en-US" dirty="0"/>
          </a:p>
          <a:p>
            <a:pPr lvl="1"/>
            <a:r>
              <a:rPr lang="en-US" dirty="0"/>
              <a:t>Aequitas: Bias Audit Tool [</a:t>
            </a:r>
            <a:r>
              <a:rPr lang="en-US" dirty="0">
                <a:hlinkClick r:id="rId3"/>
              </a:rPr>
              <a:t>description</a:t>
            </a:r>
            <a:r>
              <a:rPr lang="en-US" dirty="0"/>
              <a:t>] [</a:t>
            </a:r>
            <a:r>
              <a:rPr lang="en-US" dirty="0">
                <a:hlinkClick r:id="rId4"/>
              </a:rPr>
              <a:t>code</a:t>
            </a:r>
            <a:r>
              <a:rPr lang="en-US" dirty="0"/>
              <a:t>]</a:t>
            </a:r>
          </a:p>
          <a:p>
            <a:pPr lvl="1"/>
            <a:r>
              <a:rPr lang="en-US" dirty="0">
                <a:hlinkClick r:id="rId5"/>
              </a:rPr>
              <a:t>Bias in ML Book Chapter</a:t>
            </a:r>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800" dirty="0"/>
              <a:t>Common misconceptions in the real world</a:t>
            </a:r>
          </a:p>
        </p:txBody>
      </p:sp>
      <p:sp>
        <p:nvSpPr>
          <p:cNvPr id="2" name="Content Placeholder 1"/>
          <p:cNvSpPr>
            <a:spLocks noGrp="1"/>
          </p:cNvSpPr>
          <p:nvPr>
            <p:ph type="body" idx="1"/>
          </p:nvPr>
        </p:nvSpPr>
        <p:spPr/>
        <p:txBody>
          <a:bodyPr/>
          <a:lstStyle/>
          <a:p>
            <a:r>
              <a:rPr lang="en-US" dirty="0">
                <a:solidFill>
                  <a:schemeClr val="tx1"/>
                </a:solidFill>
              </a:rPr>
              <a:t>If I don’t use race in my analysis/models, then my analysis/models can’t be racist</a:t>
            </a:r>
          </a:p>
          <a:p>
            <a:endParaRPr lang="en-US" dirty="0">
              <a:solidFill>
                <a:schemeClr val="tx1"/>
              </a:solidFill>
            </a:endParaRPr>
          </a:p>
          <a:p>
            <a:r>
              <a:rPr lang="en-US" dirty="0">
                <a:solidFill>
                  <a:schemeClr val="tx1"/>
                </a:solidFill>
              </a:rPr>
              <a:t>If I use race in my models, then models are always racist</a:t>
            </a:r>
          </a:p>
          <a:p>
            <a:endParaRPr lang="en-US" dirty="0">
              <a:solidFill>
                <a:schemeClr val="tx1"/>
              </a:solidFill>
            </a:endParaRPr>
          </a:p>
          <a:p>
            <a:r>
              <a:rPr lang="en-US" dirty="0">
                <a:solidFill>
                  <a:schemeClr val="tx1"/>
                </a:solidFill>
              </a:rPr>
              <a:t>If my actions aren’t happening on individuals, then I don’t need to worry about bias</a:t>
            </a:r>
          </a:p>
        </p:txBody>
      </p:sp>
    </p:spTree>
    <p:extLst>
      <p:ext uri="{BB962C8B-B14F-4D97-AF65-F5344CB8AC3E}">
        <p14:creationId xmlns:p14="http://schemas.microsoft.com/office/powerpoint/2010/main" val="417457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5C638-CB98-D64C-B673-294338F7F15B}"/>
              </a:ext>
            </a:extLst>
          </p:cNvPr>
          <p:cNvSpPr>
            <a:spLocks noGrp="1"/>
          </p:cNvSpPr>
          <p:nvPr>
            <p:ph type="title"/>
          </p:nvPr>
        </p:nvSpPr>
        <p:spPr/>
        <p:txBody>
          <a:bodyPr/>
          <a:lstStyle/>
          <a:p>
            <a:r>
              <a:rPr lang="en-US" sz="4267" dirty="0"/>
              <a:t>Fairness Research Agenda</a:t>
            </a:r>
          </a:p>
        </p:txBody>
      </p:sp>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47221" y="1524000"/>
          <a:ext cx="11978325"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9994E49-DEAA-3649-89C2-8A33D69CDCF6}"/>
              </a:ext>
            </a:extLst>
          </p:cNvPr>
          <p:cNvSpPr txBox="1"/>
          <p:nvPr/>
        </p:nvSpPr>
        <p:spPr>
          <a:xfrm>
            <a:off x="524256" y="1706880"/>
            <a:ext cx="11406848" cy="1077218"/>
          </a:xfrm>
          <a:prstGeom prst="rect">
            <a:avLst/>
          </a:prstGeom>
          <a:noFill/>
        </p:spPr>
        <p:txBody>
          <a:bodyPr wrap="square" rtlCol="0">
            <a:spAutoFit/>
          </a:bodyPr>
          <a:lstStyle/>
          <a:p>
            <a:r>
              <a:rPr lang="en-US" sz="3200" dirty="0"/>
              <a:t>The focus is not on making the ML model fair but rather on </a:t>
            </a:r>
            <a:r>
              <a:rPr lang="en-US" sz="3200" b="1" dirty="0">
                <a:solidFill>
                  <a:srgbClr val="941100"/>
                </a:solidFill>
              </a:rPr>
              <a:t>making the overall system and outcomes fair</a:t>
            </a:r>
          </a:p>
        </p:txBody>
      </p:sp>
    </p:spTree>
    <p:extLst>
      <p:ext uri="{BB962C8B-B14F-4D97-AF65-F5344CB8AC3E}">
        <p14:creationId xmlns:p14="http://schemas.microsoft.com/office/powerpoint/2010/main" val="397027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Where does Bias in ML/AI-based Systems come from?</a:t>
            </a:r>
          </a:p>
        </p:txBody>
      </p:sp>
      <p:sp>
        <p:nvSpPr>
          <p:cNvPr id="9" name="TextBox 8"/>
          <p:cNvSpPr txBox="1"/>
          <p:nvPr/>
        </p:nvSpPr>
        <p:spPr>
          <a:xfrm>
            <a:off x="421581" y="1505711"/>
            <a:ext cx="10604231" cy="4196662"/>
          </a:xfrm>
          <a:prstGeom prst="rect">
            <a:avLst/>
          </a:prstGeom>
          <a:noFill/>
        </p:spPr>
        <p:txBody>
          <a:bodyPr wrap="square" rtlCol="0">
            <a:spAutoFit/>
          </a:bodyPr>
          <a:lstStyle/>
          <a:p>
            <a:pPr marL="457178" indent="-457178" defTabSz="457178">
              <a:buFont typeface="Arial" charset="0"/>
              <a:buChar char="•"/>
            </a:pPr>
            <a:r>
              <a:rPr lang="en-US" sz="2667" dirty="0">
                <a:solidFill>
                  <a:prstClr val="black"/>
                </a:solidFill>
                <a:latin typeface="Calibri"/>
              </a:rPr>
              <a:t>The world</a:t>
            </a:r>
          </a:p>
          <a:p>
            <a:pPr marL="457178" indent="-457178" defTabSz="457178">
              <a:buFont typeface="Arial" charset="0"/>
              <a:buChar char="•"/>
            </a:pPr>
            <a:r>
              <a:rPr lang="en-US" sz="2667" dirty="0">
                <a:solidFill>
                  <a:prstClr val="black"/>
                </a:solidFill>
                <a:latin typeface="Calibri"/>
              </a:rPr>
              <a:t>System Developers (Intentional bias)</a:t>
            </a:r>
            <a:endParaRPr lang="en-US" sz="1467" dirty="0">
              <a:solidFill>
                <a:prstClr val="black"/>
              </a:solidFill>
              <a:latin typeface="Calibri"/>
            </a:endParaRPr>
          </a:p>
          <a:p>
            <a:pPr marL="457178" indent="-457178" defTabSz="457178">
              <a:buFont typeface="Arial" charset="0"/>
              <a:buChar char="•"/>
            </a:pPr>
            <a:r>
              <a:rPr lang="en-US" sz="2667" dirty="0">
                <a:solidFill>
                  <a:prstClr val="black"/>
                </a:solidFill>
                <a:latin typeface="Calibri"/>
              </a:rPr>
              <a:t>Complexity of the System</a:t>
            </a:r>
          </a:p>
          <a:p>
            <a:pPr marL="457178" indent="-457178" defTabSz="457178">
              <a:buFont typeface="Arial" charset="0"/>
              <a:buChar char="•"/>
            </a:pPr>
            <a:r>
              <a:rPr lang="en-US" sz="2667" dirty="0">
                <a:solidFill>
                  <a:prstClr val="black"/>
                </a:solidFill>
              </a:rPr>
              <a:t>Data</a:t>
            </a:r>
          </a:p>
          <a:p>
            <a:pPr marL="1066747" lvl="1" indent="-457178" defTabSz="457178">
              <a:buFont typeface="Arial" charset="0"/>
              <a:buChar char="•"/>
            </a:pPr>
            <a:r>
              <a:rPr lang="en-US" sz="2667" dirty="0">
                <a:solidFill>
                  <a:prstClr val="black"/>
                </a:solidFill>
              </a:rPr>
              <a:t>Sample Bias</a:t>
            </a:r>
          </a:p>
          <a:p>
            <a:pPr marL="1066747" lvl="1" indent="-457178" defTabSz="457178">
              <a:buFont typeface="Arial" charset="0"/>
              <a:buChar char="•"/>
            </a:pPr>
            <a:r>
              <a:rPr lang="en-US" sz="2667" dirty="0">
                <a:solidFill>
                  <a:prstClr val="black"/>
                </a:solidFill>
              </a:rPr>
              <a:t>Measurement Bias</a:t>
            </a:r>
          </a:p>
          <a:p>
            <a:pPr marL="1066747" lvl="1" indent="-457178" defTabSz="457178">
              <a:buFont typeface="Arial" charset="0"/>
              <a:buChar char="•"/>
            </a:pPr>
            <a:r>
              <a:rPr lang="en-US" sz="2667" dirty="0">
                <a:solidFill>
                  <a:prstClr val="black"/>
                </a:solidFill>
              </a:rPr>
              <a:t>Label Bias</a:t>
            </a:r>
          </a:p>
          <a:p>
            <a:pPr marL="457162" indent="-457178" defTabSz="457178">
              <a:buFont typeface="Arial" charset="0"/>
              <a:buChar char="•"/>
            </a:pPr>
            <a:r>
              <a:rPr lang="en-US" sz="2667" dirty="0"/>
              <a:t>Complexity or flaws in Methodology</a:t>
            </a:r>
          </a:p>
          <a:p>
            <a:pPr marL="457162" indent="-457178" defTabSz="457178">
              <a:buFont typeface="Arial" charset="0"/>
              <a:buChar char="•"/>
            </a:pPr>
            <a:r>
              <a:rPr lang="en-US" sz="2667" dirty="0"/>
              <a:t>Entire analysis/data pipeline</a:t>
            </a:r>
          </a:p>
          <a:p>
            <a:pPr marL="457178" indent="-457178" defTabSz="457178">
              <a:buFont typeface="Arial" charset="0"/>
              <a:buChar char="•"/>
            </a:pPr>
            <a:r>
              <a:rPr lang="en-US" sz="2667" dirty="0">
                <a:solidFill>
                  <a:prstClr val="black"/>
                </a:solidFill>
              </a:rPr>
              <a:t>Action/Intervention Bias</a:t>
            </a:r>
            <a:endParaRPr lang="en-US" sz="3200" dirty="0">
              <a:solidFill>
                <a:prstClr val="black"/>
              </a:solidFill>
            </a:endParaRPr>
          </a:p>
        </p:txBody>
      </p:sp>
      <p:sp>
        <p:nvSpPr>
          <p:cNvPr id="5" name="TextBox 4"/>
          <p:cNvSpPr txBox="1"/>
          <p:nvPr/>
        </p:nvSpPr>
        <p:spPr>
          <a:xfrm>
            <a:off x="3003179" y="5065059"/>
            <a:ext cx="184731" cy="379656"/>
          </a:xfrm>
          <a:prstGeom prst="rect">
            <a:avLst/>
          </a:prstGeom>
          <a:noFill/>
        </p:spPr>
        <p:txBody>
          <a:bodyPr wrap="none" rtlCol="0">
            <a:spAutoFit/>
          </a:bodyPr>
          <a:lstStyle/>
          <a:p>
            <a:pPr defTabSz="457178"/>
            <a:endParaRPr lang="en-US" sz="1867" dirty="0">
              <a:solidFill>
                <a:prstClr val="black"/>
              </a:solidFill>
              <a:latin typeface="Calibri" charset="0"/>
              <a:ea typeface="ＭＳ Ｐゴシック" charset="0"/>
            </a:endParaRPr>
          </a:p>
        </p:txBody>
      </p:sp>
    </p:spTree>
    <p:extLst>
      <p:ext uri="{BB962C8B-B14F-4D97-AF65-F5344CB8AC3E}">
        <p14:creationId xmlns:p14="http://schemas.microsoft.com/office/powerpoint/2010/main" val="4204820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What do we mean by “bias”? How can we measure it?</a:t>
            </a:r>
          </a:p>
        </p:txBody>
      </p:sp>
    </p:spTree>
    <p:extLst>
      <p:ext uri="{BB962C8B-B14F-4D97-AF65-F5344CB8AC3E}">
        <p14:creationId xmlns:p14="http://schemas.microsoft.com/office/powerpoint/2010/main" val="377823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Many Bias Measures: How do we select what we care about?</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a:lnSpc>
                <a:spcPct val="150000"/>
              </a:lnSpc>
            </a:pPr>
            <a:r>
              <a:rPr lang="en-US" sz="2800" dirty="0">
                <a:solidFill>
                  <a:schemeClr val="tx1"/>
                </a:solidFill>
              </a:rPr>
              <a:t>Statistical/Demographic Parity</a:t>
            </a:r>
          </a:p>
          <a:p>
            <a:pPr>
              <a:lnSpc>
                <a:spcPct val="150000"/>
              </a:lnSpc>
            </a:pPr>
            <a:r>
              <a:rPr lang="en-US" sz="2800" dirty="0">
                <a:solidFill>
                  <a:schemeClr val="tx1"/>
                </a:solidFill>
              </a:rPr>
              <a:t>Impact Parity</a:t>
            </a:r>
          </a:p>
          <a:p>
            <a:pPr>
              <a:lnSpc>
                <a:spcPct val="150000"/>
              </a:lnSpc>
            </a:pPr>
            <a:r>
              <a:rPr lang="en-US" sz="2800" dirty="0">
                <a:solidFill>
                  <a:schemeClr val="tx1"/>
                </a:solidFill>
              </a:rPr>
              <a:t>False Discovery Rate Parity</a:t>
            </a:r>
          </a:p>
          <a:p>
            <a:pPr>
              <a:lnSpc>
                <a:spcPct val="150000"/>
              </a:lnSpc>
            </a:pPr>
            <a:r>
              <a:rPr lang="en-US" sz="2800" dirty="0">
                <a:solidFill>
                  <a:schemeClr val="tx1"/>
                </a:solidFill>
              </a:rPr>
              <a:t>False Omission Rate Parity</a:t>
            </a:r>
          </a:p>
          <a:p>
            <a:pPr>
              <a:lnSpc>
                <a:spcPct val="150000"/>
              </a:lnSpc>
            </a:pPr>
            <a:r>
              <a:rPr lang="en-US" sz="2800" dirty="0">
                <a:solidFill>
                  <a:schemeClr val="tx1"/>
                </a:solidFill>
              </a:rPr>
              <a:t>False Positive Rate Parity</a:t>
            </a:r>
          </a:p>
          <a:p>
            <a:pPr>
              <a:lnSpc>
                <a:spcPct val="150000"/>
              </a:lnSpc>
            </a:pPr>
            <a:r>
              <a:rPr lang="en-US" sz="2800" dirty="0">
                <a:solidFill>
                  <a:schemeClr val="tx1"/>
                </a:solidFill>
              </a:rPr>
              <a:t>False Negative Rate Parity</a:t>
            </a:r>
          </a:p>
          <a:p>
            <a:pPr>
              <a:lnSpc>
                <a:spcPct val="150000"/>
              </a:lnSpc>
            </a:pPr>
            <a:r>
              <a:rPr lang="en-US" sz="2800" dirty="0">
                <a:solidFill>
                  <a:schemeClr val="tx1"/>
                </a:solidFill>
              </a:rPr>
              <a:t>...</a:t>
            </a:r>
          </a:p>
        </p:txBody>
      </p:sp>
    </p:spTree>
    <p:extLst>
      <p:ext uri="{BB962C8B-B14F-4D97-AF65-F5344CB8AC3E}">
        <p14:creationId xmlns:p14="http://schemas.microsoft.com/office/powerpoint/2010/main" val="242927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36041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Monday Update</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endParaRPr>
          </a:p>
          <a:p>
            <a:pPr marL="76200" indent="0" algn="ctr">
              <a:buNone/>
            </a:pPr>
            <a:endParaRPr lang="en-US" b="1" dirty="0">
              <a:solidFill>
                <a:srgbClr val="C00000"/>
              </a:solidFill>
            </a:endParaRPr>
          </a:p>
          <a:p>
            <a:pPr marL="76200" indent="0" algn="ctr">
              <a:buNone/>
            </a:pPr>
            <a:endParaRPr lang="en-US" b="1" dirty="0">
              <a:solidFill>
                <a:srgbClr val="C00000"/>
              </a:solidFill>
            </a:endParaRPr>
          </a:p>
          <a:p>
            <a:pPr marL="76200" indent="0" algn="ctr">
              <a:buNone/>
            </a:pPr>
            <a:r>
              <a:rPr lang="en-US" b="1" dirty="0">
                <a:solidFill>
                  <a:srgbClr val="C00000"/>
                </a:solidFill>
                <a:hlinkClick r:id="rId2">
                  <a:extLst>
                    <a:ext uri="{A12FA001-AC4F-418D-AE19-62706E023703}">
                      <ahyp:hlinkClr xmlns:ahyp="http://schemas.microsoft.com/office/drawing/2018/hyperlinkcolor" val="tx"/>
                    </a:ext>
                  </a:extLst>
                </a:hlinkClick>
              </a:rPr>
              <a:t>Google Slides Link</a:t>
            </a:r>
            <a:endParaRPr lang="en-US" dirty="0">
              <a:solidFill>
                <a:srgbClr val="C00000"/>
              </a:solidFill>
            </a:endParaRPr>
          </a:p>
        </p:txBody>
      </p:sp>
    </p:spTree>
    <p:extLst>
      <p:ext uri="{BB962C8B-B14F-4D97-AF65-F5344CB8AC3E}">
        <p14:creationId xmlns:p14="http://schemas.microsoft.com/office/powerpoint/2010/main" val="43114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4524315"/>
          </a:xfrm>
          <a:prstGeom prst="rect">
            <a:avLst/>
          </a:prstGeom>
          <a:noFill/>
        </p:spPr>
        <p:txBody>
          <a:bodyPr wrap="square" rtlCol="0">
            <a:spAutoFit/>
          </a:bodyPr>
          <a:lstStyle/>
          <a:p>
            <a:r>
              <a:rPr lang="en-US" sz="3600" dirty="0"/>
              <a:t>Unfortunately, we </a:t>
            </a:r>
            <a:r>
              <a:rPr lang="en-US" sz="3600" u="sng" dirty="0"/>
              <a:t>can’t</a:t>
            </a:r>
            <a:r>
              <a:rPr lang="en-US" sz="3600" b="1" dirty="0"/>
              <a:t> </a:t>
            </a:r>
            <a:r>
              <a:rPr lang="en-US" sz="3600" dirty="0"/>
              <a:t>ensure parity across all metrics at the same time…</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p:txBody>
          <a:bodyPr/>
          <a:lstStyle/>
          <a:p>
            <a:r>
              <a:rPr lang="en-US" sz="3200" dirty="0">
                <a:solidFill>
                  <a:schemeClr val="tx1"/>
                </a:solidFill>
              </a:rPr>
              <a:t>Lead Poisoning</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Blight Violations</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Student Tutoring</a:t>
            </a:r>
          </a:p>
        </p:txBody>
      </p:sp>
    </p:spTree>
    <p:extLst>
      <p:ext uri="{BB962C8B-B14F-4D97-AF65-F5344CB8AC3E}">
        <p14:creationId xmlns:p14="http://schemas.microsoft.com/office/powerpoint/2010/main" val="3758513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Motivating Case Studies</a:t>
            </a:r>
          </a:p>
        </p:txBody>
      </p:sp>
      <p:sp>
        <p:nvSpPr>
          <p:cNvPr id="2" name="Content Placeholder 1"/>
          <p:cNvSpPr>
            <a:spLocks noGrp="1"/>
          </p:cNvSpPr>
          <p:nvPr>
            <p:ph type="body" idx="1"/>
          </p:nvPr>
        </p:nvSpPr>
        <p:spPr>
          <a:xfrm>
            <a:off x="60161" y="1536633"/>
            <a:ext cx="12079704" cy="4555200"/>
          </a:xfrm>
        </p:spPr>
        <p:txBody>
          <a:bodyPr/>
          <a:lstStyle/>
          <a:p>
            <a:r>
              <a:rPr lang="en-US" sz="3200" dirty="0">
                <a:solidFill>
                  <a:schemeClr val="tx1"/>
                </a:solidFill>
              </a:rPr>
              <a:t>Assessing damage from natural disasters via social media</a:t>
            </a:r>
          </a:p>
          <a:p>
            <a:pPr marL="76200" indent="0">
              <a:buNone/>
            </a:pPr>
            <a:endParaRPr lang="en-US" sz="3200" dirty="0">
              <a:solidFill>
                <a:schemeClr val="tx1"/>
              </a:solidFill>
            </a:endParaRPr>
          </a:p>
          <a:p>
            <a:endParaRPr lang="en-US" sz="3200" dirty="0">
              <a:solidFill>
                <a:schemeClr val="tx1"/>
              </a:solidFill>
            </a:endParaRPr>
          </a:p>
          <a:p>
            <a:r>
              <a:rPr lang="en-US" sz="3200" dirty="0">
                <a:solidFill>
                  <a:schemeClr val="tx1"/>
                </a:solidFill>
              </a:rPr>
              <a:t>Bank loan denial decisions based on default risk</a:t>
            </a:r>
            <a:br>
              <a:rPr lang="en-US" sz="3200" dirty="0">
                <a:solidFill>
                  <a:schemeClr val="tx1"/>
                </a:solidFill>
              </a:rPr>
            </a:br>
            <a:br>
              <a:rPr lang="en-US" sz="3200" dirty="0">
                <a:solidFill>
                  <a:schemeClr val="tx1"/>
                </a:solidFill>
              </a:rPr>
            </a:br>
            <a:endParaRPr lang="en-US" sz="3200" dirty="0">
              <a:solidFill>
                <a:schemeClr val="tx1"/>
              </a:solidFill>
            </a:endParaRPr>
          </a:p>
          <a:p>
            <a:r>
              <a:rPr lang="en-US" sz="3200" dirty="0">
                <a:solidFill>
                  <a:schemeClr val="tx1"/>
                </a:solidFill>
              </a:rPr>
              <a:t>Prioritizing housing inspections based on risk of lead poisoning </a:t>
            </a:r>
          </a:p>
        </p:txBody>
      </p:sp>
    </p:spTree>
    <p:extLst>
      <p:ext uri="{BB962C8B-B14F-4D97-AF65-F5344CB8AC3E}">
        <p14:creationId xmlns:p14="http://schemas.microsoft.com/office/powerpoint/2010/main" val="416155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44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p:txBody>
      </p:sp>
    </p:spTree>
    <p:extLst>
      <p:ext uri="{BB962C8B-B14F-4D97-AF65-F5344CB8AC3E}">
        <p14:creationId xmlns:p14="http://schemas.microsoft.com/office/powerpoint/2010/main" val="2544563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lgn="ctr">
              <a:buNone/>
            </a:pPr>
            <a:r>
              <a:rPr lang="en-US" sz="3200" dirty="0">
                <a:solidFill>
                  <a:schemeClr val="tx1"/>
                </a:solidFill>
              </a:rPr>
              <a:t>Is the fairness tree “the answer”?</a:t>
            </a:r>
          </a:p>
          <a:p>
            <a:pPr marL="76200" indent="0">
              <a:buNone/>
            </a:pPr>
            <a:endParaRPr lang="en-US" sz="2800" dirty="0">
              <a:solidFill>
                <a:schemeClr val="tx1"/>
              </a:solidFill>
            </a:endParaRPr>
          </a:p>
          <a:p>
            <a:pPr marL="76200" indent="0">
              <a:buNone/>
            </a:pPr>
            <a:r>
              <a:rPr lang="en-US" sz="2800" dirty="0">
                <a:solidFill>
                  <a:schemeClr val="tx1"/>
                </a:solidFill>
              </a:rPr>
              <a:t>No… but it’s intended as a starting point to help guide a conversation between ML experts, policy makers, and those affected by the decisions.</a:t>
            </a:r>
          </a:p>
          <a:p>
            <a:pPr marL="76200" indent="0">
              <a:buNone/>
            </a:pPr>
            <a:endParaRPr lang="en-US" sz="2800" dirty="0">
              <a:solidFill>
                <a:schemeClr val="tx1"/>
              </a:solidFill>
            </a:endParaRPr>
          </a:p>
          <a:p>
            <a:pPr marL="76200" indent="0">
              <a:buNone/>
            </a:pPr>
            <a:r>
              <a:rPr lang="en-US" sz="2800" dirty="0">
                <a:solidFill>
                  <a:schemeClr val="tx1"/>
                </a:solidFill>
              </a:rPr>
              <a:t>Ultimately, the choice of fairness metric(s) is highly dependent on context and stakeholder values.</a:t>
            </a:r>
            <a:endParaRPr lang="en-US" sz="3200" dirty="0">
              <a:solidFill>
                <a:schemeClr val="tx1"/>
              </a:solidFill>
            </a:endParaRPr>
          </a:p>
        </p:txBody>
      </p:sp>
    </p:spTree>
    <p:extLst>
      <p:ext uri="{BB962C8B-B14F-4D97-AF65-F5344CB8AC3E}">
        <p14:creationId xmlns:p14="http://schemas.microsoft.com/office/powerpoint/2010/main" val="91338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Project Presentations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endParaRPr lang="en-US" b="1" dirty="0">
              <a:solidFill>
                <a:srgbClr val="C00000"/>
              </a:solidFill>
              <a:hlinkClick r:id="rId2">
                <a:extLst>
                  <a:ext uri="{A12FA001-AC4F-418D-AE19-62706E023703}">
                    <ahyp:hlinkClr xmlns:ahyp="http://schemas.microsoft.com/office/drawing/2018/hyperlinkcolor" val="tx"/>
                  </a:ext>
                </a:extLst>
              </a:hlinkClick>
            </a:endParaRPr>
          </a:p>
          <a:p>
            <a:pPr marL="76200" indent="0" algn="ctr">
              <a:buNone/>
            </a:pPr>
            <a:r>
              <a:rPr lang="en-US" b="1" dirty="0">
                <a:solidFill>
                  <a:srgbClr val="C00000"/>
                </a:solidFill>
                <a:hlinkClick r:id="rId2">
                  <a:extLst>
                    <a:ext uri="{A12FA001-AC4F-418D-AE19-62706E023703}">
                      <ahyp:hlinkClr xmlns:ahyp="http://schemas.microsoft.com/office/drawing/2018/hyperlinkcolor" val="tx"/>
                    </a:ext>
                  </a:extLst>
                </a:hlinkClick>
              </a:rPr>
              <a:t>https://canvas.cmu.edu/courses/25318/assignments/427022</a:t>
            </a:r>
            <a:endParaRPr lang="en-US" dirty="0">
              <a:solidFill>
                <a:srgbClr val="C00000"/>
              </a:solidFill>
            </a:endParaRPr>
          </a:p>
        </p:txBody>
      </p:sp>
    </p:spTree>
    <p:extLst>
      <p:ext uri="{BB962C8B-B14F-4D97-AF65-F5344CB8AC3E}">
        <p14:creationId xmlns:p14="http://schemas.microsoft.com/office/powerpoint/2010/main" val="2510159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r>
              <a:rPr lang="en-US" dirty="0"/>
              <a:t>Triage can calculate various fairness metrics and disparities automatically for you using the </a:t>
            </a:r>
            <a:r>
              <a:rPr lang="en-US" dirty="0" err="1">
                <a:solidFill>
                  <a:srgbClr val="941100"/>
                </a:solidFill>
                <a:latin typeface="Courier New" panose="02070309020205020404" pitchFamily="49" charset="0"/>
                <a:cs typeface="Courier New" panose="02070309020205020404" pitchFamily="49" charset="0"/>
              </a:rPr>
              <a:t>aequitas</a:t>
            </a:r>
            <a:r>
              <a:rPr lang="en-US" dirty="0"/>
              <a:t> bias audit tool</a:t>
            </a:r>
            <a:br>
              <a:rPr lang="en-US" dirty="0"/>
            </a:br>
            <a:endParaRPr lang="en-US" dirty="0"/>
          </a:p>
          <a:p>
            <a:r>
              <a:rPr lang="en-US" dirty="0"/>
              <a:t>Specify a </a:t>
            </a:r>
            <a:r>
              <a:rPr lang="en-US" dirty="0" err="1">
                <a:solidFill>
                  <a:srgbClr val="941100"/>
                </a:solidFill>
                <a:latin typeface="Courier New" panose="02070309020205020404" pitchFamily="49" charset="0"/>
                <a:cs typeface="Courier New" panose="02070309020205020404" pitchFamily="49" charset="0"/>
              </a:rPr>
              <a:t>bias_audit_config</a:t>
            </a:r>
            <a:r>
              <a:rPr lang="en-US" dirty="0"/>
              <a:t> in your triage config</a:t>
            </a:r>
            <a:br>
              <a:rPr lang="en-US" dirty="0"/>
            </a:br>
            <a:endParaRPr lang="en-US" dirty="0"/>
          </a:p>
          <a:p>
            <a:r>
              <a:rPr lang="en-US" dirty="0"/>
              <a:t>Re-run your models using </a:t>
            </a:r>
            <a:r>
              <a:rPr lang="en-US" dirty="0">
                <a:solidFill>
                  <a:srgbClr val="941100"/>
                </a:solidFill>
                <a:latin typeface="Courier New" panose="02070309020205020404" pitchFamily="49" charset="0"/>
                <a:cs typeface="Courier New" panose="02070309020205020404" pitchFamily="49" charset="0"/>
              </a:rPr>
              <a:t>replace=False</a:t>
            </a:r>
            <a:br>
              <a:rPr lang="en-US" dirty="0"/>
            </a:br>
            <a:endParaRPr lang="en-US" dirty="0"/>
          </a:p>
          <a:p>
            <a:r>
              <a:rPr lang="en-US" dirty="0"/>
              <a:t>Results can be found in </a:t>
            </a:r>
            <a:r>
              <a:rPr lang="en-US" dirty="0" err="1">
                <a:solidFill>
                  <a:srgbClr val="941100"/>
                </a:solidFill>
                <a:latin typeface="Courier New" panose="02070309020205020404" pitchFamily="49" charset="0"/>
                <a:cs typeface="Courier New" panose="02070309020205020404" pitchFamily="49" charset="0"/>
              </a:rPr>
              <a:t>test_results.aequitas</a:t>
            </a:r>
            <a:endParaRPr lang="en-US" dirty="0">
              <a:solidFill>
                <a:srgbClr val="9411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374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6" name="Picture 5">
            <a:extLst>
              <a:ext uri="{FF2B5EF4-FFF2-40B4-BE49-F238E27FC236}">
                <a16:creationId xmlns:a16="http://schemas.microsoft.com/office/drawing/2014/main" id="{1FC2C1E8-5740-B344-8267-BEFBC49AF031}"/>
              </a:ext>
            </a:extLst>
          </p:cNvPr>
          <p:cNvPicPr>
            <a:picLocks noChangeAspect="1"/>
          </p:cNvPicPr>
          <p:nvPr/>
        </p:nvPicPr>
        <p:blipFill>
          <a:blip r:embed="rId2"/>
          <a:stretch>
            <a:fillRect/>
          </a:stretch>
        </p:blipFill>
        <p:spPr>
          <a:xfrm>
            <a:off x="2757905" y="1123051"/>
            <a:ext cx="6676190" cy="5479944"/>
          </a:xfrm>
          <a:prstGeom prst="rect">
            <a:avLst/>
          </a:prstGeom>
        </p:spPr>
      </p:pic>
    </p:spTree>
    <p:extLst>
      <p:ext uri="{BB962C8B-B14F-4D97-AF65-F5344CB8AC3E}">
        <p14:creationId xmlns:p14="http://schemas.microsoft.com/office/powerpoint/2010/main" val="659359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a:xfrm>
            <a:off x="84221" y="86563"/>
            <a:ext cx="12007515" cy="763500"/>
          </a:xfrm>
        </p:spPr>
        <p:txBody>
          <a:bodyPr/>
          <a:lstStyle/>
          <a:p>
            <a:r>
              <a:rPr lang="en-US" dirty="0"/>
              <a:t>Calculating Fairness Metrics for Your Models: </a:t>
            </a:r>
            <a:r>
              <a:rPr lang="en-US" dirty="0" err="1"/>
              <a:t>aequitas</a:t>
            </a:r>
            <a:endParaRPr lang="en-US" dirty="0"/>
          </a:p>
        </p:txBody>
      </p:sp>
      <p:pic>
        <p:nvPicPr>
          <p:cNvPr id="2" name="Picture 1">
            <a:extLst>
              <a:ext uri="{FF2B5EF4-FFF2-40B4-BE49-F238E27FC236}">
                <a16:creationId xmlns:a16="http://schemas.microsoft.com/office/drawing/2014/main" id="{E610572F-49DC-9744-B014-5DDEDA5CFFA9}"/>
              </a:ext>
            </a:extLst>
          </p:cNvPr>
          <p:cNvPicPr>
            <a:picLocks noChangeAspect="1"/>
          </p:cNvPicPr>
          <p:nvPr/>
        </p:nvPicPr>
        <p:blipFill>
          <a:blip r:embed="rId2"/>
          <a:stretch>
            <a:fillRect/>
          </a:stretch>
        </p:blipFill>
        <p:spPr>
          <a:xfrm>
            <a:off x="355600" y="2095500"/>
            <a:ext cx="11480800" cy="2667000"/>
          </a:xfrm>
          <a:prstGeom prst="rect">
            <a:avLst/>
          </a:prstGeom>
        </p:spPr>
      </p:pic>
    </p:spTree>
    <p:extLst>
      <p:ext uri="{BB962C8B-B14F-4D97-AF65-F5344CB8AC3E}">
        <p14:creationId xmlns:p14="http://schemas.microsoft.com/office/powerpoint/2010/main" val="1485392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t>Monday: update assignment – bias and fairness</a:t>
            </a:r>
          </a:p>
          <a:p>
            <a:r>
              <a:rPr lang="en-US" dirty="0"/>
              <a:t>Readings for Tuesday: causality and field validation</a:t>
            </a:r>
          </a:p>
          <a:p>
            <a:r>
              <a:rPr lang="en-US" dirty="0">
                <a:solidFill>
                  <a:srgbClr val="C00000"/>
                </a:solidFill>
              </a:rPr>
              <a:t>Project presentations on Wednesday</a:t>
            </a:r>
          </a:p>
          <a:p>
            <a:endParaRPr lang="en-US" dirty="0"/>
          </a:p>
        </p:txBody>
      </p:sp>
    </p:spTree>
    <p:extLst>
      <p:ext uri="{BB962C8B-B14F-4D97-AF65-F5344CB8AC3E}">
        <p14:creationId xmlns:p14="http://schemas.microsoft.com/office/powerpoint/2010/main" val="1337404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working on with your team this week (and next week)</a:t>
            </a:r>
          </a:p>
          <a:p>
            <a:pPr lvl="1"/>
            <a:r>
              <a:rPr lang="en-US" dirty="0"/>
              <a:t>Finalize model grid/runs</a:t>
            </a:r>
          </a:p>
          <a:p>
            <a:pPr lvl="1"/>
            <a:r>
              <a:rPr lang="en-US" dirty="0"/>
              <a:t>Review entire pipeline – sanity checks and completeness (cohort, labels, features, grid, etc.)</a:t>
            </a:r>
          </a:p>
          <a:p>
            <a:pPr lvl="1"/>
            <a:r>
              <a:rPr lang="en-US" dirty="0"/>
              <a:t>Model fairness metrics and evaluation</a:t>
            </a:r>
          </a:p>
          <a:p>
            <a:pPr lvl="1"/>
            <a:r>
              <a:rPr lang="en-US" dirty="0"/>
              <a:t>Review what’s needed for final presentation and report</a:t>
            </a:r>
            <a:br>
              <a:rPr lang="en-US" dirty="0"/>
            </a:br>
            <a:endParaRPr lang="en-US" dirty="0"/>
          </a:p>
        </p:txBody>
      </p:sp>
    </p:spTree>
    <p:extLst>
      <p:ext uri="{BB962C8B-B14F-4D97-AF65-F5344CB8AC3E}">
        <p14:creationId xmlns:p14="http://schemas.microsoft.com/office/powerpoint/2010/main" val="670248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730267389"/>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807360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19956980"/>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236572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499982344"/>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2389727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088852558"/>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570708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a:xfrm>
            <a:off x="415599" y="86563"/>
            <a:ext cx="11566193" cy="763500"/>
          </a:xfrm>
        </p:spPr>
        <p:txBody>
          <a:bodyPr/>
          <a:lstStyle/>
          <a:p>
            <a:r>
              <a:rPr lang="en-US" sz="2800" dirty="0"/>
              <a:t>Bias (in outcomes) can come from any of these four components</a:t>
            </a:r>
          </a:p>
        </p:txBody>
      </p:sp>
      <p:sp>
        <p:nvSpPr>
          <p:cNvPr id="6" name="Text Placeholder 5">
            <a:extLst>
              <a:ext uri="{FF2B5EF4-FFF2-40B4-BE49-F238E27FC236}">
                <a16:creationId xmlns:a16="http://schemas.microsoft.com/office/drawing/2014/main" id="{79E2AF58-6A6F-A944-8BA7-A7F2D5473FE8}"/>
              </a:ext>
            </a:extLst>
          </p:cNvPr>
          <p:cNvSpPr>
            <a:spLocks noGrp="1"/>
          </p:cNvSpPr>
          <p:nvPr>
            <p:ph type="body" idx="1"/>
          </p:nvPr>
        </p:nvSpPr>
        <p:spPr/>
        <p:txBody>
          <a:bodyPr/>
          <a:lstStyle/>
          <a:p>
            <a:endParaRPr lang="en-US"/>
          </a:p>
        </p:txBody>
      </p:sp>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4294967295"/>
            <p:extLst>
              <p:ext uri="{D42A27DB-BD31-4B8C-83A1-F6EECF244321}">
                <p14:modId xmlns:p14="http://schemas.microsoft.com/office/powerpoint/2010/main" val="81214636"/>
              </p:ext>
            </p:extLst>
          </p:nvPr>
        </p:nvGraphicFramePr>
        <p:xfrm>
          <a:off x="527050" y="1127125"/>
          <a:ext cx="11664950" cy="388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9BFAF30-B40E-434C-97D6-D1C2ACF9FC8F}"/>
              </a:ext>
            </a:extLst>
          </p:cNvPr>
          <p:cNvSpPr/>
          <p:nvPr/>
        </p:nvSpPr>
        <p:spPr>
          <a:xfrm>
            <a:off x="6320329" y="3911649"/>
            <a:ext cx="2703219" cy="954300"/>
          </a:xfrm>
          <a:prstGeom prst="rect">
            <a:avLst/>
          </a:prstGeom>
        </p:spPr>
        <p:txBody>
          <a:bodyPr wrap="square">
            <a:spAutoFit/>
          </a:bodyPr>
          <a:lstStyle/>
          <a:p>
            <a:r>
              <a:rPr lang="en-US" sz="1867" dirty="0">
                <a:solidFill>
                  <a:prstClr val="black"/>
                </a:solidFill>
              </a:rPr>
              <a:t>System Developers</a:t>
            </a:r>
          </a:p>
          <a:p>
            <a:r>
              <a:rPr lang="en-US" sz="1867" dirty="0"/>
              <a:t>Complexity or flaws</a:t>
            </a:r>
          </a:p>
          <a:p>
            <a:r>
              <a:rPr lang="en-US" sz="1867" dirty="0">
                <a:solidFill>
                  <a:prstClr val="black"/>
                </a:solidFill>
              </a:rPr>
              <a:t>Design Choices </a:t>
            </a:r>
            <a:endParaRPr lang="en-US" sz="1867" dirty="0"/>
          </a:p>
        </p:txBody>
      </p:sp>
      <p:sp>
        <p:nvSpPr>
          <p:cNvPr id="5" name="Rectangle 4">
            <a:extLst>
              <a:ext uri="{FF2B5EF4-FFF2-40B4-BE49-F238E27FC236}">
                <a16:creationId xmlns:a16="http://schemas.microsoft.com/office/drawing/2014/main" id="{9957355B-1F41-494D-830A-1E65CBE8827C}"/>
              </a:ext>
            </a:extLst>
          </p:cNvPr>
          <p:cNvSpPr/>
          <p:nvPr/>
        </p:nvSpPr>
        <p:spPr>
          <a:xfrm>
            <a:off x="2716696" y="3898395"/>
            <a:ext cx="3440733" cy="954300"/>
          </a:xfrm>
          <a:prstGeom prst="rect">
            <a:avLst/>
          </a:prstGeom>
        </p:spPr>
        <p:txBody>
          <a:bodyPr wrap="square">
            <a:spAutoFit/>
          </a:bodyPr>
          <a:lstStyle/>
          <a:p>
            <a:pPr marL="609569" lvl="1" defTabSz="457178"/>
            <a:r>
              <a:rPr lang="en-US" sz="1867" dirty="0">
                <a:solidFill>
                  <a:prstClr val="black"/>
                </a:solidFill>
              </a:rPr>
              <a:t>Sample Bias</a:t>
            </a:r>
          </a:p>
          <a:p>
            <a:pPr marL="609569" lvl="1" defTabSz="457178"/>
            <a:r>
              <a:rPr lang="en-US" sz="1867" dirty="0">
                <a:solidFill>
                  <a:prstClr val="black"/>
                </a:solidFill>
              </a:rPr>
              <a:t>Measurement Bias</a:t>
            </a:r>
          </a:p>
          <a:p>
            <a:pPr marL="609569" lvl="1" defTabSz="457178"/>
            <a:r>
              <a:rPr lang="en-US" sz="1867" dirty="0">
                <a:solidFill>
                  <a:prstClr val="black"/>
                </a:solidFill>
              </a:rPr>
              <a:t>Label Bias</a:t>
            </a:r>
          </a:p>
        </p:txBody>
      </p:sp>
    </p:spTree>
    <p:extLst>
      <p:ext uri="{BB962C8B-B14F-4D97-AF65-F5344CB8AC3E}">
        <p14:creationId xmlns:p14="http://schemas.microsoft.com/office/powerpoint/2010/main" val="3551158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4E49-DEAA-3649-89C2-8A33D69CDCF6}"/>
              </a:ext>
            </a:extLst>
          </p:cNvPr>
          <p:cNvSpPr txBox="1"/>
          <p:nvPr/>
        </p:nvSpPr>
        <p:spPr bwMode="auto">
          <a:xfrm>
            <a:off x="0" y="1"/>
            <a:ext cx="12192000" cy="1069676"/>
          </a:xfrm>
          <a:prstGeom prst="rect">
            <a:avLst/>
          </a:prstGeom>
          <a:solidFill>
            <a:srgbClr val="800000"/>
          </a:solid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rtlCol="0" anchor="ctr" anchorCtr="0" compatLnSpc="1">
            <a:prstTxWarp prst="textNoShape">
              <a:avLst/>
            </a:prstTxWarp>
            <a:normAutofit/>
          </a:bodyPr>
          <a:lstStyle/>
          <a:p>
            <a:pPr algn="ctr" defTabSz="342891">
              <a:lnSpc>
                <a:spcPct val="90000"/>
              </a:lnSpc>
              <a:spcAft>
                <a:spcPts val="800"/>
              </a:spcAft>
            </a:pPr>
            <a:r>
              <a:rPr lang="en-US" sz="3300" kern="1200" dirty="0">
                <a:solidFill>
                  <a:schemeClr val="bg1">
                    <a:lumMod val="95000"/>
                  </a:schemeClr>
                </a:solidFill>
                <a:latin typeface="+mj-lt"/>
                <a:ea typeface="ＭＳ Ｐゴシック" charset="0"/>
                <a:cs typeface="ＭＳ Ｐゴシック" charset="0"/>
              </a:rPr>
              <a:t>Bias and Fairness Workflow</a:t>
            </a:r>
            <a:endParaRPr lang="en-US" sz="3300" b="1" kern="1200" dirty="0">
              <a:solidFill>
                <a:schemeClr val="bg1">
                  <a:lumMod val="95000"/>
                </a:schemeClr>
              </a:solidFill>
              <a:latin typeface="+mj-lt"/>
              <a:ea typeface="ＭＳ Ｐゴシック" charset="0"/>
              <a:cs typeface="ＭＳ Ｐゴシック" charset="0"/>
            </a:endParaRPr>
          </a:p>
        </p:txBody>
      </p:sp>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297490195"/>
              </p:ext>
            </p:extLst>
          </p:nvPr>
        </p:nvGraphicFramePr>
        <p:xfrm>
          <a:off x="297707" y="1353807"/>
          <a:ext cx="11666363" cy="4954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C32DC01-EE01-FE4F-94D1-E31C3017D36E}"/>
              </a:ext>
            </a:extLst>
          </p:cNvPr>
          <p:cNvSpPr txBox="1"/>
          <p:nvPr/>
        </p:nvSpPr>
        <p:spPr>
          <a:xfrm>
            <a:off x="297707" y="4466896"/>
            <a:ext cx="1303283" cy="523220"/>
          </a:xfrm>
          <a:prstGeom prst="rect">
            <a:avLst/>
          </a:prstGeom>
          <a:noFill/>
        </p:spPr>
        <p:txBody>
          <a:bodyPr wrap="square" rtlCol="0">
            <a:spAutoFit/>
          </a:bodyPr>
          <a:lstStyle/>
          <a:p>
            <a:r>
              <a:rPr lang="en-US" dirty="0"/>
              <a:t>- Metrics(s)</a:t>
            </a:r>
          </a:p>
          <a:p>
            <a:r>
              <a:rPr lang="en-US" dirty="0"/>
              <a:t>- Groups</a:t>
            </a:r>
          </a:p>
        </p:txBody>
      </p:sp>
      <p:sp>
        <p:nvSpPr>
          <p:cNvPr id="5" name="TextBox 4">
            <a:extLst>
              <a:ext uri="{FF2B5EF4-FFF2-40B4-BE49-F238E27FC236}">
                <a16:creationId xmlns:a16="http://schemas.microsoft.com/office/drawing/2014/main" id="{7FA0580B-D9F4-224F-A56B-CF9260246127}"/>
              </a:ext>
            </a:extLst>
          </p:cNvPr>
          <p:cNvSpPr txBox="1"/>
          <p:nvPr/>
        </p:nvSpPr>
        <p:spPr>
          <a:xfrm>
            <a:off x="2247375" y="4466896"/>
            <a:ext cx="1557370" cy="954107"/>
          </a:xfrm>
          <a:prstGeom prst="rect">
            <a:avLst/>
          </a:prstGeom>
          <a:noFill/>
        </p:spPr>
        <p:txBody>
          <a:bodyPr wrap="square" rtlCol="0">
            <a:spAutoFit/>
          </a:bodyPr>
          <a:lstStyle/>
          <a:p>
            <a:r>
              <a:rPr lang="en-US" dirty="0"/>
              <a:t>- Audit model(s) for bias across metric(s) and groups</a:t>
            </a:r>
          </a:p>
        </p:txBody>
      </p:sp>
      <p:sp>
        <p:nvSpPr>
          <p:cNvPr id="6" name="TextBox 5">
            <a:extLst>
              <a:ext uri="{FF2B5EF4-FFF2-40B4-BE49-F238E27FC236}">
                <a16:creationId xmlns:a16="http://schemas.microsoft.com/office/drawing/2014/main" id="{2B01B1F3-36E0-7F4C-A29C-B46D954A5A00}"/>
              </a:ext>
            </a:extLst>
          </p:cNvPr>
          <p:cNvSpPr txBox="1"/>
          <p:nvPr/>
        </p:nvSpPr>
        <p:spPr>
          <a:xfrm>
            <a:off x="4197043" y="4521476"/>
            <a:ext cx="1557370" cy="954107"/>
          </a:xfrm>
          <a:prstGeom prst="rect">
            <a:avLst/>
          </a:prstGeom>
          <a:noFill/>
        </p:spPr>
        <p:txBody>
          <a:bodyPr wrap="square" rtlCol="0">
            <a:spAutoFit/>
          </a:bodyPr>
          <a:lstStyle/>
          <a:p>
            <a:pPr marL="285750" indent="-285750">
              <a:buFontTx/>
              <a:buChar char="-"/>
            </a:pPr>
            <a:r>
              <a:rPr lang="en-US" dirty="0"/>
              <a:t>Data</a:t>
            </a:r>
          </a:p>
          <a:p>
            <a:pPr marL="285750" indent="-285750">
              <a:buFontTx/>
              <a:buChar char="-"/>
            </a:pPr>
            <a:r>
              <a:rPr lang="en-US" dirty="0"/>
              <a:t>ML pipeline components</a:t>
            </a:r>
          </a:p>
          <a:p>
            <a:pPr marL="285750" indent="-285750">
              <a:buFontTx/>
              <a:buChar char="-"/>
            </a:pPr>
            <a:r>
              <a:rPr lang="en-US" dirty="0"/>
              <a:t>Actions</a:t>
            </a:r>
          </a:p>
        </p:txBody>
      </p:sp>
      <p:sp>
        <p:nvSpPr>
          <p:cNvPr id="7" name="TextBox 6">
            <a:extLst>
              <a:ext uri="{FF2B5EF4-FFF2-40B4-BE49-F238E27FC236}">
                <a16:creationId xmlns:a16="http://schemas.microsoft.com/office/drawing/2014/main" id="{9ED1C7C8-F5CA-FA4F-B228-4D0DA7B8BE91}"/>
              </a:ext>
            </a:extLst>
          </p:cNvPr>
          <p:cNvSpPr txBox="1"/>
          <p:nvPr/>
        </p:nvSpPr>
        <p:spPr>
          <a:xfrm>
            <a:off x="6052120" y="4466896"/>
            <a:ext cx="1841151" cy="954107"/>
          </a:xfrm>
          <a:prstGeom prst="rect">
            <a:avLst/>
          </a:prstGeom>
          <a:noFill/>
        </p:spPr>
        <p:txBody>
          <a:bodyPr wrap="square" rtlCol="0">
            <a:spAutoFit/>
          </a:bodyPr>
          <a:lstStyle/>
          <a:p>
            <a:pPr marL="285750" indent="-285750">
              <a:buFontTx/>
              <a:buChar char="-"/>
            </a:pPr>
            <a:r>
              <a:rPr lang="en-US" dirty="0"/>
              <a:t>Pre-Processing</a:t>
            </a:r>
          </a:p>
          <a:p>
            <a:pPr marL="285750" indent="-285750">
              <a:buFontTx/>
              <a:buChar char="-"/>
            </a:pPr>
            <a:r>
              <a:rPr lang="en-US" dirty="0"/>
              <a:t>Modeling (e.g. regularization)</a:t>
            </a:r>
          </a:p>
          <a:p>
            <a:pPr marL="285750" indent="-285750">
              <a:buFontTx/>
              <a:buChar char="-"/>
            </a:pPr>
            <a:r>
              <a:rPr lang="en-US" dirty="0"/>
              <a:t>Post-processing</a:t>
            </a:r>
          </a:p>
        </p:txBody>
      </p:sp>
      <p:sp>
        <p:nvSpPr>
          <p:cNvPr id="8" name="TextBox 7">
            <a:extLst>
              <a:ext uri="{FF2B5EF4-FFF2-40B4-BE49-F238E27FC236}">
                <a16:creationId xmlns:a16="http://schemas.microsoft.com/office/drawing/2014/main" id="{C8A4DBAD-EFA0-B342-AEEE-7AF7802D44C3}"/>
              </a:ext>
            </a:extLst>
          </p:cNvPr>
          <p:cNvSpPr txBox="1"/>
          <p:nvPr/>
        </p:nvSpPr>
        <p:spPr>
          <a:xfrm>
            <a:off x="8087519" y="4459306"/>
            <a:ext cx="1841151" cy="738664"/>
          </a:xfrm>
          <a:prstGeom prst="rect">
            <a:avLst/>
          </a:prstGeom>
          <a:noFill/>
        </p:spPr>
        <p:txBody>
          <a:bodyPr wrap="square" rtlCol="0">
            <a:spAutoFit/>
          </a:bodyPr>
          <a:lstStyle/>
          <a:p>
            <a:pPr marL="285750" indent="-285750">
              <a:buFontTx/>
              <a:buChar char="-"/>
            </a:pPr>
            <a:r>
              <a:rPr lang="en-US" dirty="0"/>
              <a:t>Design appropriate actions</a:t>
            </a:r>
          </a:p>
        </p:txBody>
      </p:sp>
    </p:spTree>
    <p:extLst>
      <p:ext uri="{BB962C8B-B14F-4D97-AF65-F5344CB8AC3E}">
        <p14:creationId xmlns:p14="http://schemas.microsoft.com/office/powerpoint/2010/main" val="3546652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b="1" dirty="0">
                <a:solidFill>
                  <a:srgbClr val="FFC000"/>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1669076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12768049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14" name="Title 1">
            <a:extLst>
              <a:ext uri="{FF2B5EF4-FFF2-40B4-BE49-F238E27FC236}">
                <a16:creationId xmlns:a16="http://schemas.microsoft.com/office/drawing/2014/main" id="{88E91815-1240-4740-92FA-8CF270B2271D}"/>
              </a:ext>
            </a:extLst>
          </p:cNvPr>
          <p:cNvSpPr>
            <a:spLocks noGrp="1"/>
          </p:cNvSpPr>
          <p:nvPr>
            <p:ph type="title"/>
          </p:nvPr>
        </p:nvSpPr>
        <p:spPr/>
        <p:txBody>
          <a:bodyPr/>
          <a:lstStyle/>
          <a:p>
            <a:r>
              <a:rPr lang="en-US" dirty="0"/>
              <a:t>Fairness-aware Model Selection</a:t>
            </a:r>
          </a:p>
        </p:txBody>
      </p:sp>
    </p:spTree>
    <p:extLst>
      <p:ext uri="{BB962C8B-B14F-4D97-AF65-F5344CB8AC3E}">
        <p14:creationId xmlns:p14="http://schemas.microsoft.com/office/powerpoint/2010/main" val="2956121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812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5757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8001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22091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6881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44298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a:extLst>
              <a:ext uri="{FF2B5EF4-FFF2-40B4-BE49-F238E27FC236}">
                <a16:creationId xmlns:a16="http://schemas.microsoft.com/office/drawing/2014/main" id="{24C0A875-A189-6548-9161-8F61D7EFD828}"/>
              </a:ext>
            </a:extLst>
          </p:cNvPr>
          <p:cNvSpPr>
            <a:spLocks noGrp="1"/>
          </p:cNvSpPr>
          <p:nvPr>
            <p:ph type="title"/>
          </p:nvPr>
        </p:nvSpPr>
        <p:spPr>
          <a:xfrm>
            <a:off x="1950109" y="-135755"/>
            <a:ext cx="11360700" cy="253543"/>
          </a:xfrm>
        </p:spPr>
        <p:txBody>
          <a:bodyPr/>
          <a:lstStyle/>
          <a:p>
            <a:r>
              <a:rPr lang="en-US" dirty="0"/>
              <a:t>Fairness-aware Model Selection</a:t>
            </a:r>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b="1" dirty="0">
                <a:solidFill>
                  <a:srgbClr val="FFC000"/>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dirty="0">
                <a:solidFill>
                  <a:schemeClr val="tx1">
                    <a:lumMod val="95000"/>
                    <a:lumOff val="5000"/>
                  </a:schemeClr>
                </a:solidFill>
              </a:rPr>
              <a:t>Post-Processing: Post-hoc adjustments to de-bias model scores</a:t>
            </a:r>
          </a:p>
        </p:txBody>
      </p:sp>
    </p:spTree>
    <p:extLst>
      <p:ext uri="{BB962C8B-B14F-4D97-AF65-F5344CB8AC3E}">
        <p14:creationId xmlns:p14="http://schemas.microsoft.com/office/powerpoint/2010/main" val="3082812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2800" b="1" dirty="0">
                <a:solidFill>
                  <a:srgbClr val="FF0000"/>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Improving Fairness of Models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r>
              <a:rPr lang="en-US" sz="3200" dirty="0">
                <a:solidFill>
                  <a:schemeClr val="tx1">
                    <a:lumMod val="95000"/>
                    <a:lumOff val="5000"/>
                  </a:schemeClr>
                </a:solidFill>
              </a:rPr>
              <a:t>Pre-Processing: Try to fix the input data</a:t>
            </a:r>
          </a:p>
          <a:p>
            <a:r>
              <a:rPr lang="en-US" sz="3200" dirty="0">
                <a:solidFill>
                  <a:schemeClr val="tx1">
                    <a:lumMod val="95000"/>
                    <a:lumOff val="5000"/>
                  </a:schemeClr>
                </a:solidFill>
              </a:rPr>
              <a:t>In-Processing: Optimize for fairness in model training</a:t>
            </a:r>
          </a:p>
          <a:p>
            <a:r>
              <a:rPr lang="en-US" sz="3200" dirty="0">
                <a:solidFill>
                  <a:schemeClr val="tx1">
                    <a:lumMod val="95000"/>
                    <a:lumOff val="5000"/>
                  </a:schemeClr>
                </a:solidFill>
              </a:rPr>
              <a:t>Model Selection: Choose fair models during model selection</a:t>
            </a:r>
          </a:p>
          <a:p>
            <a:r>
              <a:rPr lang="en-US" sz="3200" b="1" dirty="0">
                <a:solidFill>
                  <a:schemeClr val="accent1">
                    <a:lumMod val="75000"/>
                  </a:schemeClr>
                </a:solidFill>
              </a:rPr>
              <a:t>Post-Processing: Post-hoc adjustments to de-bias model scores</a:t>
            </a:r>
          </a:p>
        </p:txBody>
      </p:sp>
    </p:spTree>
    <p:extLst>
      <p:ext uri="{BB962C8B-B14F-4D97-AF65-F5344CB8AC3E}">
        <p14:creationId xmlns:p14="http://schemas.microsoft.com/office/powerpoint/2010/main" val="40747189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2234</TotalTime>
  <Words>3554</Words>
  <Application>Microsoft Macintosh PowerPoint</Application>
  <PresentationFormat>Widescreen</PresentationFormat>
  <Paragraphs>693</Paragraphs>
  <Slides>122</Slides>
  <Notes>23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122</vt:i4>
      </vt:variant>
    </vt:vector>
  </HeadingPairs>
  <TitlesOfParts>
    <vt:vector size="128" baseType="lpstr">
      <vt:lpstr>Arial</vt:lpstr>
      <vt:lpstr>Calibri</vt:lpstr>
      <vt:lpstr>Century Gothic</vt:lpstr>
      <vt:lpstr>Courier New</vt:lpstr>
      <vt:lpstr>Lato</vt:lpstr>
      <vt:lpstr>Simple Light</vt:lpstr>
      <vt:lpstr>PowerPoint Presentation</vt:lpstr>
      <vt:lpstr>Reminders</vt:lpstr>
      <vt:lpstr>Monday Update</vt:lpstr>
      <vt:lpstr>Project Presentations</vt:lpstr>
      <vt:lpstr>Plan for the week</vt:lpstr>
      <vt:lpstr>PowerPoint Presentation</vt:lpstr>
      <vt:lpstr>Rawls’s Theory of Justice</vt:lpstr>
      <vt:lpstr>Rawls’s Theory of Justice</vt:lpstr>
      <vt:lpstr>Some questions we should be asking</vt:lpstr>
      <vt:lpstr>Some questions we should be asking</vt:lpstr>
      <vt:lpstr>Data and AI Ethics Issues</vt:lpstr>
      <vt:lpstr>Data and AI Ethics Issues</vt:lpstr>
      <vt:lpstr>Common misconceptions in the real world</vt:lpstr>
      <vt:lpstr>Fairness Research Agenda</vt:lpstr>
      <vt:lpstr>Where does Bias in ML/AI-based Systems come from?</vt:lpstr>
      <vt:lpstr>What do we mean by “bias”? How can we measure it?</vt:lpstr>
      <vt:lpstr>Many Bias Measures: How do we select what we care about?</vt:lpstr>
      <vt:lpstr>Many Bias Measures: How do we select what we care about?</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Some Motivating Case Studies</vt:lpstr>
      <vt:lpstr>Some Motivating Case Studies</vt:lpstr>
      <vt:lpstr>Translating policy goals to fairness metrics</vt:lpstr>
      <vt:lpstr>PowerPoint Presentation</vt:lpstr>
      <vt:lpstr>PowerPoint Presentation</vt:lpstr>
      <vt:lpstr>ML Fairness Workflow</vt:lpstr>
      <vt:lpstr>How can we reduce bias in ML models?</vt:lpstr>
      <vt:lpstr>How can we reduce bias in ML models?</vt:lpstr>
      <vt:lpstr>Exploring Trade-Offs</vt:lpstr>
      <vt:lpstr>Exploring Trade-Offs</vt:lpstr>
      <vt:lpstr>Exploring Trade-Offs</vt:lpstr>
      <vt:lpstr>Exploring Trade-Offs</vt:lpstr>
      <vt:lpstr>Exploring Trade-Offs</vt:lpstr>
      <vt:lpstr>Exploring Trade-Offs</vt:lpstr>
      <vt:lpstr>Calculating Fairness Metrics for Your Models: aequitas</vt:lpstr>
      <vt:lpstr>Calculating Fairness Metrics for Your Models: aequitas</vt:lpstr>
      <vt:lpstr>Calculating Fairness Metrics for Your Models: aequitas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PowerPoint Presentation</vt:lpstr>
      <vt:lpstr>Many Bias Measures: How do we select what we care about?</vt:lpstr>
      <vt:lpstr>Translating policy goals to fairness metrics</vt:lpstr>
      <vt:lpstr>PowerPoint Presentation</vt:lpstr>
      <vt:lpstr>Bias Audit Flow</vt:lpstr>
      <vt:lpstr>Bias Audit</vt:lpstr>
      <vt:lpstr>Auditing COMPAS Disparities</vt:lpstr>
      <vt:lpstr>Auditing COMPAS Disparities</vt:lpstr>
      <vt:lpstr>Child Welfare Case Study</vt:lpstr>
      <vt:lpstr>Child Welfare Case Study</vt:lpstr>
      <vt:lpstr>Child Welfare Case Study</vt:lpstr>
      <vt:lpstr>PowerPoint Presentation</vt:lpstr>
      <vt:lpstr>Bias (in outcomes) can come from any of these four components</vt:lpstr>
      <vt:lpstr>PowerPoint Presentation</vt:lpstr>
      <vt:lpstr>Improving Fairness of Models</vt:lpstr>
      <vt:lpstr>Fairness-aware Model Selection</vt:lpstr>
      <vt:lpstr>Fairness-aware Model Selection</vt:lpstr>
      <vt:lpstr>Fairness-aware Model Selection</vt:lpstr>
      <vt:lpstr>Improving Fairness of Models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Improving Fairness of Models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Improving Fairness of Models</vt:lpstr>
      <vt:lpstr>PowerPoint Presentation</vt:lpstr>
      <vt:lpstr>Data and AI Ethics Issues</vt:lpstr>
      <vt:lpstr>Summary</vt:lpstr>
      <vt:lpstr>Readings</vt:lpstr>
      <vt:lpstr>Useful resources we’ve created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65</cp:revision>
  <dcterms:created xsi:type="dcterms:W3CDTF">2020-01-14T19:43:43Z</dcterms:created>
  <dcterms:modified xsi:type="dcterms:W3CDTF">2021-11-23T15:44:50Z</dcterms:modified>
</cp:coreProperties>
</file>